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8" r:id="rId3"/>
    <p:sldId id="269" r:id="rId4"/>
    <p:sldId id="270" r:id="rId5"/>
    <p:sldId id="271" r:id="rId6"/>
    <p:sldId id="272" r:id="rId7"/>
    <p:sldId id="273" r:id="rId8"/>
    <p:sldId id="274" r:id="rId9"/>
    <p:sldId id="275" r:id="rId10"/>
    <p:sldId id="276"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97" r:id="rId25"/>
    <p:sldId id="298"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138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BB2EB48-81D4-46BC-A6C8-500FE7501F42}"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F8148B-12AF-4022-8443-D749C8F9E2C3}" type="slidenum">
              <a:rPr lang="en-US" smtClean="0"/>
              <a:t>‹#›</a:t>
            </a:fld>
            <a:endParaRPr lang="en-US"/>
          </a:p>
        </p:txBody>
      </p:sp>
    </p:spTree>
    <p:extLst>
      <p:ext uri="{BB962C8B-B14F-4D97-AF65-F5344CB8AC3E}">
        <p14:creationId xmlns:p14="http://schemas.microsoft.com/office/powerpoint/2010/main" val="3857437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B2EB48-81D4-46BC-A6C8-500FE7501F42}"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F8148B-12AF-4022-8443-D749C8F9E2C3}" type="slidenum">
              <a:rPr lang="en-US" smtClean="0"/>
              <a:t>‹#›</a:t>
            </a:fld>
            <a:endParaRPr lang="en-US"/>
          </a:p>
        </p:txBody>
      </p:sp>
    </p:spTree>
    <p:extLst>
      <p:ext uri="{BB962C8B-B14F-4D97-AF65-F5344CB8AC3E}">
        <p14:creationId xmlns:p14="http://schemas.microsoft.com/office/powerpoint/2010/main" val="2817553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B2EB48-81D4-46BC-A6C8-500FE7501F42}"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F8148B-12AF-4022-8443-D749C8F9E2C3}" type="slidenum">
              <a:rPr lang="en-US" smtClean="0"/>
              <a:t>‹#›</a:t>
            </a:fld>
            <a:endParaRPr lang="en-US"/>
          </a:p>
        </p:txBody>
      </p:sp>
    </p:spTree>
    <p:extLst>
      <p:ext uri="{BB962C8B-B14F-4D97-AF65-F5344CB8AC3E}">
        <p14:creationId xmlns:p14="http://schemas.microsoft.com/office/powerpoint/2010/main" val="40895063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458200" cy="914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371600"/>
            <a:ext cx="3467100" cy="5105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076700" y="1371600"/>
            <a:ext cx="3467100" cy="5105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05939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B2EB48-81D4-46BC-A6C8-500FE7501F42}"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F8148B-12AF-4022-8443-D749C8F9E2C3}" type="slidenum">
              <a:rPr lang="en-US" smtClean="0"/>
              <a:t>‹#›</a:t>
            </a:fld>
            <a:endParaRPr lang="en-US"/>
          </a:p>
        </p:txBody>
      </p:sp>
    </p:spTree>
    <p:extLst>
      <p:ext uri="{BB962C8B-B14F-4D97-AF65-F5344CB8AC3E}">
        <p14:creationId xmlns:p14="http://schemas.microsoft.com/office/powerpoint/2010/main" val="3454615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BB2EB48-81D4-46BC-A6C8-500FE7501F42}" type="datetimeFigureOut">
              <a:rPr lang="en-US" smtClean="0"/>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F8148B-12AF-4022-8443-D749C8F9E2C3}" type="slidenum">
              <a:rPr lang="en-US" smtClean="0"/>
              <a:t>‹#›</a:t>
            </a:fld>
            <a:endParaRPr lang="en-US"/>
          </a:p>
        </p:txBody>
      </p:sp>
    </p:spTree>
    <p:extLst>
      <p:ext uri="{BB962C8B-B14F-4D97-AF65-F5344CB8AC3E}">
        <p14:creationId xmlns:p14="http://schemas.microsoft.com/office/powerpoint/2010/main" val="1779644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B2EB48-81D4-46BC-A6C8-500FE7501F42}" type="datetimeFigureOut">
              <a:rPr lang="en-US" smtClean="0"/>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F8148B-12AF-4022-8443-D749C8F9E2C3}" type="slidenum">
              <a:rPr lang="en-US" smtClean="0"/>
              <a:t>‹#›</a:t>
            </a:fld>
            <a:endParaRPr lang="en-US"/>
          </a:p>
        </p:txBody>
      </p:sp>
    </p:spTree>
    <p:extLst>
      <p:ext uri="{BB962C8B-B14F-4D97-AF65-F5344CB8AC3E}">
        <p14:creationId xmlns:p14="http://schemas.microsoft.com/office/powerpoint/2010/main" val="3754818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B2EB48-81D4-46BC-A6C8-500FE7501F42}" type="datetimeFigureOut">
              <a:rPr lang="en-US" smtClean="0"/>
              <a:t>10/25/2022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F8148B-12AF-4022-8443-D749C8F9E2C3}" type="slidenum">
              <a:rPr lang="en-US" smtClean="0"/>
              <a:t>‹#›</a:t>
            </a:fld>
            <a:endParaRPr lang="en-US"/>
          </a:p>
        </p:txBody>
      </p:sp>
    </p:spTree>
    <p:extLst>
      <p:ext uri="{BB962C8B-B14F-4D97-AF65-F5344CB8AC3E}">
        <p14:creationId xmlns:p14="http://schemas.microsoft.com/office/powerpoint/2010/main" val="867479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B2EB48-81D4-46BC-A6C8-500FE7501F42}" type="datetimeFigureOut">
              <a:rPr lang="en-US" smtClean="0"/>
              <a:t>10/25/2022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F8148B-12AF-4022-8443-D749C8F9E2C3}" type="slidenum">
              <a:rPr lang="en-US" smtClean="0"/>
              <a:t>‹#›</a:t>
            </a:fld>
            <a:endParaRPr lang="en-US"/>
          </a:p>
        </p:txBody>
      </p:sp>
    </p:spTree>
    <p:extLst>
      <p:ext uri="{BB962C8B-B14F-4D97-AF65-F5344CB8AC3E}">
        <p14:creationId xmlns:p14="http://schemas.microsoft.com/office/powerpoint/2010/main" val="932199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B2EB48-81D4-46BC-A6C8-500FE7501F42}" type="datetimeFigureOut">
              <a:rPr lang="en-US" smtClean="0"/>
              <a:t>10/25/2022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F8148B-12AF-4022-8443-D749C8F9E2C3}" type="slidenum">
              <a:rPr lang="en-US" smtClean="0"/>
              <a:t>‹#›</a:t>
            </a:fld>
            <a:endParaRPr lang="en-US"/>
          </a:p>
        </p:txBody>
      </p:sp>
    </p:spTree>
    <p:extLst>
      <p:ext uri="{BB962C8B-B14F-4D97-AF65-F5344CB8AC3E}">
        <p14:creationId xmlns:p14="http://schemas.microsoft.com/office/powerpoint/2010/main" val="254382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BB2EB48-81D4-46BC-A6C8-500FE7501F42}" type="datetimeFigureOut">
              <a:rPr lang="en-US" smtClean="0"/>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F8148B-12AF-4022-8443-D749C8F9E2C3}" type="slidenum">
              <a:rPr lang="en-US" smtClean="0"/>
              <a:t>‹#›</a:t>
            </a:fld>
            <a:endParaRPr lang="en-US"/>
          </a:p>
        </p:txBody>
      </p:sp>
    </p:spTree>
    <p:extLst>
      <p:ext uri="{BB962C8B-B14F-4D97-AF65-F5344CB8AC3E}">
        <p14:creationId xmlns:p14="http://schemas.microsoft.com/office/powerpoint/2010/main" val="1757089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BB2EB48-81D4-46BC-A6C8-500FE7501F42}" type="datetimeFigureOut">
              <a:rPr lang="en-US" smtClean="0"/>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F8148B-12AF-4022-8443-D749C8F9E2C3}" type="slidenum">
              <a:rPr lang="en-US" smtClean="0"/>
              <a:t>‹#›</a:t>
            </a:fld>
            <a:endParaRPr lang="en-US"/>
          </a:p>
        </p:txBody>
      </p:sp>
    </p:spTree>
    <p:extLst>
      <p:ext uri="{BB962C8B-B14F-4D97-AF65-F5344CB8AC3E}">
        <p14:creationId xmlns:p14="http://schemas.microsoft.com/office/powerpoint/2010/main" val="3960777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l="-8000" r="-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B2EB48-81D4-46BC-A6C8-500FE7501F42}" type="datetimeFigureOut">
              <a:rPr lang="en-US" smtClean="0"/>
              <a:t>10/25/2022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F8148B-12AF-4022-8443-D749C8F9E2C3}" type="slidenum">
              <a:rPr lang="en-US" smtClean="0"/>
              <a:t>‹#›</a:t>
            </a:fld>
            <a:endParaRPr lang="en-US"/>
          </a:p>
        </p:txBody>
      </p:sp>
    </p:spTree>
    <p:extLst>
      <p:ext uri="{BB962C8B-B14F-4D97-AF65-F5344CB8AC3E}">
        <p14:creationId xmlns:p14="http://schemas.microsoft.com/office/powerpoint/2010/main" val="27656108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281054" y="2646363"/>
            <a:ext cx="4315691" cy="2387600"/>
          </a:xfrm>
        </p:spPr>
        <p:txBody>
          <a:bodyPr>
            <a:noAutofit/>
          </a:bodyPr>
          <a:lstStyle/>
          <a:p>
            <a:r>
              <a:rPr lang="en-US" sz="8000" b="1" dirty="0" smtClean="0">
                <a:solidFill>
                  <a:schemeClr val="bg1"/>
                </a:solidFill>
              </a:rPr>
              <a:t>Overview of Proposal Writing</a:t>
            </a:r>
            <a:endParaRPr lang="en-US" sz="8000" b="1" dirty="0">
              <a:solidFill>
                <a:schemeClr val="bg1"/>
              </a:solidFill>
            </a:endParaRPr>
          </a:p>
        </p:txBody>
      </p:sp>
      <p:sp>
        <p:nvSpPr>
          <p:cNvPr id="3" name="Subtitle 2"/>
          <p:cNvSpPr>
            <a:spLocks noGrp="1"/>
          </p:cNvSpPr>
          <p:nvPr>
            <p:ph type="subTitle" idx="1"/>
          </p:nvPr>
        </p:nvSpPr>
        <p:spPr>
          <a:xfrm>
            <a:off x="-159328" y="4571856"/>
            <a:ext cx="3276600" cy="1655762"/>
          </a:xfrm>
        </p:spPr>
        <p:txBody>
          <a:bodyPr/>
          <a:lstStyle/>
          <a:p>
            <a:r>
              <a:rPr lang="en-US" dirty="0" smtClean="0"/>
              <a:t>By</a:t>
            </a:r>
          </a:p>
          <a:p>
            <a:r>
              <a:rPr lang="en-US" dirty="0" smtClean="0"/>
              <a:t>Benson Kiarie</a:t>
            </a:r>
          </a:p>
          <a:p>
            <a:r>
              <a:rPr lang="en-US" dirty="0" smtClean="0"/>
              <a:t>Leadership Trainer</a:t>
            </a:r>
            <a:endParaRPr lang="en-US" dirty="0"/>
          </a:p>
        </p:txBody>
      </p:sp>
    </p:spTree>
    <p:extLst>
      <p:ext uri="{BB962C8B-B14F-4D97-AF65-F5344CB8AC3E}">
        <p14:creationId xmlns:p14="http://schemas.microsoft.com/office/powerpoint/2010/main" val="4700487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281054" y="0"/>
            <a:ext cx="4862945" cy="685800"/>
          </a:xfrm>
          <a:solidFill>
            <a:schemeClr val="accent2"/>
          </a:solidFill>
        </p:spPr>
        <p:txBody>
          <a:bodyPr>
            <a:normAutofit fontScale="90000"/>
          </a:bodyPr>
          <a:lstStyle/>
          <a:p>
            <a:r>
              <a:rPr lang="en-US" altLang="en-US" dirty="0">
                <a:latin typeface="Franklin Gothic Book" panose="020B0503020102020204" pitchFamily="34" charset="0"/>
              </a:rPr>
              <a:t>Proposal Research</a:t>
            </a:r>
            <a:endParaRPr lang="en-CA" altLang="en-US" dirty="0">
              <a:latin typeface="Franklin Gothic Book" panose="020B0503020102020204" pitchFamily="34" charset="0"/>
            </a:endParaRPr>
          </a:p>
        </p:txBody>
      </p:sp>
      <p:sp>
        <p:nvSpPr>
          <p:cNvPr id="10243" name="Rectangle 3"/>
          <p:cNvSpPr>
            <a:spLocks noGrp="1" noChangeArrowheads="1"/>
          </p:cNvSpPr>
          <p:nvPr>
            <p:ph type="body" idx="1"/>
          </p:nvPr>
        </p:nvSpPr>
        <p:spPr>
          <a:xfrm>
            <a:off x="304800" y="1676400"/>
            <a:ext cx="8458200" cy="4800600"/>
          </a:xfrm>
        </p:spPr>
        <p:txBody>
          <a:bodyPr/>
          <a:lstStyle/>
          <a:p>
            <a:r>
              <a:rPr lang="en-CA" altLang="en-US" sz="2400" dirty="0"/>
              <a:t>Examine the location, the population characteristics of the area, the situation, existing facilities, and anything else required to describe the background of the project</a:t>
            </a:r>
            <a:br>
              <a:rPr lang="en-CA" altLang="en-US" sz="2400" dirty="0"/>
            </a:br>
            <a:endParaRPr lang="en-US" altLang="en-US" sz="2400" dirty="0"/>
          </a:p>
          <a:p>
            <a:r>
              <a:rPr lang="en-CA" altLang="en-US" sz="2400" dirty="0"/>
              <a:t>Funding agencies look for local initiative </a:t>
            </a:r>
            <a:r>
              <a:rPr lang="en-US" altLang="en-US" sz="2400" dirty="0"/>
              <a:t>and the </a:t>
            </a:r>
            <a:r>
              <a:rPr lang="en-CA" altLang="en-US" sz="2400" dirty="0"/>
              <a:t>utilization </a:t>
            </a:r>
            <a:r>
              <a:rPr lang="en-US" altLang="en-US" sz="2400" dirty="0"/>
              <a:t>of community </a:t>
            </a:r>
            <a:r>
              <a:rPr lang="en-CA" altLang="en-US" sz="2400" dirty="0"/>
              <a:t>resources in </a:t>
            </a:r>
            <a:r>
              <a:rPr lang="en-US" altLang="en-US" sz="2400" dirty="0"/>
              <a:t>funding </a:t>
            </a:r>
            <a:r>
              <a:rPr lang="en-CA" altLang="en-US" sz="2400" dirty="0"/>
              <a:t>proposals</a:t>
            </a:r>
            <a:r>
              <a:rPr lang="en-US" altLang="en-US" sz="2400" dirty="0"/>
              <a:t>. </a:t>
            </a:r>
            <a:r>
              <a:rPr lang="en-CA" altLang="en-US" sz="2400" dirty="0"/>
              <a:t>They also want the project proposal to indicate that the project </a:t>
            </a:r>
            <a:r>
              <a:rPr lang="en-CA" altLang="en-US" sz="2400" dirty="0" smtClean="0"/>
              <a:t>will be </a:t>
            </a:r>
            <a:r>
              <a:rPr lang="en-CA" altLang="en-US" sz="2400" dirty="0"/>
              <a:t>self-supporting</a:t>
            </a:r>
            <a:r>
              <a:rPr lang="en-US" altLang="en-US" sz="2400" dirty="0"/>
              <a:t> in the long-term</a:t>
            </a:r>
            <a:r>
              <a:rPr lang="en-CA" altLang="en-US" sz="2400" dirty="0"/>
              <a:t>.  The research you document in your proposal should address </a:t>
            </a:r>
            <a:r>
              <a:rPr lang="en-CA" altLang="en-US" sz="2400" dirty="0" smtClean="0"/>
              <a:t>these issues </a:t>
            </a:r>
            <a:endParaRPr lang="en-US" altLang="en-US" sz="2400" dirty="0"/>
          </a:p>
          <a:p>
            <a:r>
              <a:rPr lang="en-CA" altLang="en-US" sz="2400" dirty="0"/>
              <a:t>Involving the community, stakeholders, and </a:t>
            </a:r>
            <a:r>
              <a:rPr lang="en-CA" altLang="en-US" sz="2400" dirty="0" smtClean="0"/>
              <a:t>the </a:t>
            </a:r>
            <a:r>
              <a:rPr lang="en-US" altLang="en-US" sz="2400" dirty="0" smtClean="0"/>
              <a:t>project </a:t>
            </a:r>
            <a:r>
              <a:rPr lang="en-CA" altLang="en-US" sz="2400" dirty="0" smtClean="0"/>
              <a:t>beneficiaries </a:t>
            </a:r>
            <a:r>
              <a:rPr lang="en-CA" altLang="en-US" sz="2400" dirty="0"/>
              <a:t>in the research process is the </a:t>
            </a:r>
            <a:r>
              <a:rPr lang="en-CA" altLang="en-US" sz="2400" dirty="0" smtClean="0"/>
              <a:t>best </a:t>
            </a:r>
            <a:r>
              <a:rPr lang="en-CA" altLang="en-US" sz="2400" dirty="0"/>
              <a:t>way to ensure that it is valid</a:t>
            </a:r>
            <a:r>
              <a:rPr lang="en-CA" altLang="en-US" sz="2800" dirty="0"/>
              <a:t> </a:t>
            </a:r>
            <a:endParaRPr lang="en-US" altLang="en-US" sz="2800" dirty="0"/>
          </a:p>
          <a:p>
            <a:endParaRPr lang="en-CA" altLang="en-US" sz="2800" dirty="0"/>
          </a:p>
          <a:p>
            <a:endParaRPr lang="en-CA" altLang="en-US" sz="2800" dirty="0"/>
          </a:p>
        </p:txBody>
      </p:sp>
    </p:spTree>
    <p:extLst>
      <p:ext uri="{BB962C8B-B14F-4D97-AF65-F5344CB8AC3E}">
        <p14:creationId xmlns:p14="http://schemas.microsoft.com/office/powerpoint/2010/main" val="3476381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additive="base">
                                        <p:cTn id="19" dur="5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4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719945" y="0"/>
            <a:ext cx="5424055" cy="838200"/>
          </a:xfrm>
          <a:solidFill>
            <a:schemeClr val="accent2"/>
          </a:solidFill>
        </p:spPr>
        <p:txBody>
          <a:bodyPr/>
          <a:lstStyle/>
          <a:p>
            <a:r>
              <a:rPr lang="en-US" altLang="en-US" dirty="0">
                <a:latin typeface="Franklin Gothic Book" panose="020B0503020102020204" pitchFamily="34" charset="0"/>
              </a:rPr>
              <a:t>Proposal Research</a:t>
            </a:r>
            <a:endParaRPr lang="en-CA" altLang="en-US" dirty="0">
              <a:latin typeface="Franklin Gothic Book" panose="020B0503020102020204" pitchFamily="34" charset="0"/>
            </a:endParaRPr>
          </a:p>
        </p:txBody>
      </p:sp>
      <p:sp>
        <p:nvSpPr>
          <p:cNvPr id="11267" name="Rectangle 3"/>
          <p:cNvSpPr>
            <a:spLocks noGrp="1" noChangeArrowheads="1"/>
          </p:cNvSpPr>
          <p:nvPr>
            <p:ph type="body" idx="1"/>
          </p:nvPr>
        </p:nvSpPr>
        <p:spPr>
          <a:xfrm>
            <a:off x="152400" y="1295400"/>
            <a:ext cx="9130145" cy="5715000"/>
          </a:xfrm>
        </p:spPr>
        <p:txBody>
          <a:bodyPr/>
          <a:lstStyle/>
          <a:p>
            <a:pPr marL="398463" indent="-398463">
              <a:lnSpc>
                <a:spcPct val="90000"/>
              </a:lnSpc>
              <a:buFontTx/>
              <a:buNone/>
            </a:pPr>
            <a:r>
              <a:rPr lang="en-CA" altLang="en-US" sz="2400" dirty="0"/>
              <a:t>Data comes from primary and secondary information sources  </a:t>
            </a:r>
          </a:p>
          <a:p>
            <a:pPr marL="398463" indent="-398463">
              <a:lnSpc>
                <a:spcPct val="90000"/>
              </a:lnSpc>
              <a:buFontTx/>
              <a:buAutoNum type="arabicPeriod"/>
            </a:pPr>
            <a:endParaRPr lang="en-US" altLang="en-US" sz="2400" dirty="0"/>
          </a:p>
          <a:p>
            <a:pPr marL="398463" indent="-398463">
              <a:lnSpc>
                <a:spcPct val="90000"/>
              </a:lnSpc>
            </a:pPr>
            <a:r>
              <a:rPr lang="en-CA" altLang="en-US" sz="2400" u="sng" dirty="0"/>
              <a:t>Primary data</a:t>
            </a:r>
            <a:r>
              <a:rPr lang="en-CA" altLang="en-US" sz="2400" dirty="0"/>
              <a:t> is new information collected directly by you. </a:t>
            </a:r>
          </a:p>
          <a:p>
            <a:pPr marL="398463" indent="-398463">
              <a:lnSpc>
                <a:spcPct val="90000"/>
              </a:lnSpc>
              <a:buFontTx/>
              <a:buNone/>
            </a:pPr>
            <a:r>
              <a:rPr lang="en-CA" altLang="en-US" sz="2400" dirty="0"/>
              <a:t>     Examples include a survey of area </a:t>
            </a:r>
            <a:r>
              <a:rPr lang="en-CA" altLang="en-US" sz="2400" dirty="0" smtClean="0"/>
              <a:t>residents, market </a:t>
            </a:r>
            <a:r>
              <a:rPr lang="en-CA" altLang="en-US" sz="2400" dirty="0"/>
              <a:t>tests, or interviews with industry experts. </a:t>
            </a:r>
            <a:r>
              <a:rPr lang="en-CA" altLang="en-US" sz="2400" dirty="0" smtClean="0"/>
              <a:t>Primary </a:t>
            </a:r>
            <a:r>
              <a:rPr lang="en-CA" altLang="en-US" sz="2400" dirty="0"/>
              <a:t>data is usually best, but is very </a:t>
            </a:r>
            <a:r>
              <a:rPr lang="en-CA" altLang="en-US" sz="2400" dirty="0" smtClean="0"/>
              <a:t>time consuming </a:t>
            </a:r>
            <a:r>
              <a:rPr lang="en-CA" altLang="en-US" sz="2400" dirty="0"/>
              <a:t>and costly.</a:t>
            </a:r>
          </a:p>
          <a:p>
            <a:pPr marL="398463" indent="-398463">
              <a:lnSpc>
                <a:spcPct val="90000"/>
              </a:lnSpc>
            </a:pPr>
            <a:endParaRPr lang="en-US" altLang="en-US" sz="2400" dirty="0"/>
          </a:p>
          <a:p>
            <a:pPr marL="398463" indent="-398463">
              <a:lnSpc>
                <a:spcPct val="90000"/>
              </a:lnSpc>
            </a:pPr>
            <a:r>
              <a:rPr lang="en-CA" altLang="en-US" sz="2400" u="sng" dirty="0"/>
              <a:t>Secondary data</a:t>
            </a:r>
            <a:r>
              <a:rPr lang="en-CA" altLang="en-US" sz="2400" dirty="0"/>
              <a:t> is information which already exists.</a:t>
            </a:r>
            <a:br>
              <a:rPr lang="en-CA" altLang="en-US" sz="2400" dirty="0"/>
            </a:br>
            <a:r>
              <a:rPr lang="en-US" altLang="en-US" sz="2400" dirty="0"/>
              <a:t>It </a:t>
            </a:r>
            <a:r>
              <a:rPr lang="en-CA" altLang="en-US" sz="2400" dirty="0"/>
              <a:t>include</a:t>
            </a:r>
            <a:r>
              <a:rPr lang="en-US" altLang="en-US" sz="2400" dirty="0"/>
              <a:t>s</a:t>
            </a:r>
            <a:r>
              <a:rPr lang="en-CA" altLang="en-US" sz="2400" dirty="0"/>
              <a:t> government reports, industry </a:t>
            </a:r>
            <a:r>
              <a:rPr lang="en-CA" altLang="en-US" sz="2400" dirty="0" smtClean="0"/>
              <a:t>association </a:t>
            </a:r>
            <a:r>
              <a:rPr lang="en-CA" altLang="en-US" sz="2400" dirty="0"/>
              <a:t>studies, zone board strategic plans, </a:t>
            </a:r>
            <a:r>
              <a:rPr lang="en-CA" altLang="en-US" sz="2400" dirty="0" smtClean="0"/>
              <a:t>marketing </a:t>
            </a:r>
            <a:r>
              <a:rPr lang="en-CA" altLang="en-US" sz="2400" dirty="0"/>
              <a:t>books, periodical articles, </a:t>
            </a:r>
            <a:r>
              <a:rPr lang="en-US" altLang="en-US" sz="2400" dirty="0"/>
              <a:t>and </a:t>
            </a:r>
            <a:r>
              <a:rPr lang="en-CA" altLang="en-US" sz="2400" dirty="0" smtClean="0"/>
              <a:t>engineering </a:t>
            </a:r>
            <a:r>
              <a:rPr lang="en-CA" altLang="en-US" sz="2400" dirty="0"/>
              <a:t>reports. If  available, secondary </a:t>
            </a:r>
            <a:r>
              <a:rPr lang="en-CA" altLang="en-US" sz="2400" dirty="0" smtClean="0"/>
              <a:t>data is </a:t>
            </a:r>
            <a:r>
              <a:rPr lang="en-CA" altLang="en-US" sz="2400" dirty="0"/>
              <a:t>cheaper and easier to use than primary data. </a:t>
            </a:r>
          </a:p>
        </p:txBody>
      </p:sp>
    </p:spTree>
    <p:extLst>
      <p:ext uri="{BB962C8B-B14F-4D97-AF65-F5344CB8AC3E}">
        <p14:creationId xmlns:p14="http://schemas.microsoft.com/office/powerpoint/2010/main" val="3281427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7">
                                            <p:txEl>
                                              <p:pRg st="2" end="2"/>
                                            </p:txEl>
                                          </p:spTgt>
                                        </p:tgtEl>
                                        <p:attrNameLst>
                                          <p:attrName>style.visibility</p:attrName>
                                        </p:attrNameLst>
                                      </p:cBhvr>
                                      <p:to>
                                        <p:strVal val="visible"/>
                                      </p:to>
                                    </p:set>
                                    <p:anim calcmode="lin" valueType="num">
                                      <p:cBhvr additive="base">
                                        <p:cTn id="13" dur="5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267">
                                            <p:txEl>
                                              <p:pRg st="3" end="3"/>
                                            </p:txEl>
                                          </p:spTgt>
                                        </p:tgtEl>
                                        <p:attrNameLst>
                                          <p:attrName>style.visibility</p:attrName>
                                        </p:attrNameLst>
                                      </p:cBhvr>
                                      <p:to>
                                        <p:strVal val="visible"/>
                                      </p:to>
                                    </p:set>
                                    <p:anim calcmode="lin" valueType="num">
                                      <p:cBhvr additive="base">
                                        <p:cTn id="19" dur="5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267">
                                            <p:txEl>
                                              <p:pRg st="5" end="5"/>
                                            </p:txEl>
                                          </p:spTgt>
                                        </p:tgtEl>
                                        <p:attrNameLst>
                                          <p:attrName>style.visibility</p:attrName>
                                        </p:attrNameLst>
                                      </p:cBhvr>
                                      <p:to>
                                        <p:strVal val="visible"/>
                                      </p:to>
                                    </p:set>
                                    <p:anim calcmode="lin" valueType="num">
                                      <p:cBhvr additive="base">
                                        <p:cTn id="25" dur="500" fill="hold"/>
                                        <p:tgtEl>
                                          <p:spTgt spid="11267">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02726" y="0"/>
            <a:ext cx="4641273" cy="1177636"/>
          </a:xfrm>
          <a:solidFill>
            <a:schemeClr val="accent2"/>
          </a:solidFill>
        </p:spPr>
        <p:txBody>
          <a:bodyPr>
            <a:normAutofit fontScale="90000"/>
          </a:bodyPr>
          <a:lstStyle/>
          <a:p>
            <a:r>
              <a:rPr lang="en-US" altLang="en-US" dirty="0">
                <a:latin typeface="Franklin Gothic Book" panose="020B0503020102020204" pitchFamily="34" charset="0"/>
              </a:rPr>
              <a:t>Funding Program Criteria</a:t>
            </a:r>
            <a:endParaRPr lang="en-CA" altLang="en-US" dirty="0">
              <a:latin typeface="Franklin Gothic Book" panose="020B0503020102020204" pitchFamily="34" charset="0"/>
            </a:endParaRPr>
          </a:p>
        </p:txBody>
      </p:sp>
      <p:sp>
        <p:nvSpPr>
          <p:cNvPr id="12291" name="Rectangle 3"/>
          <p:cNvSpPr>
            <a:spLocks noGrp="1" noChangeArrowheads="1"/>
          </p:cNvSpPr>
          <p:nvPr>
            <p:ph type="body" idx="1"/>
          </p:nvPr>
        </p:nvSpPr>
        <p:spPr>
          <a:xfrm>
            <a:off x="381000" y="1295400"/>
            <a:ext cx="8382000" cy="5181600"/>
          </a:xfrm>
        </p:spPr>
        <p:txBody>
          <a:bodyPr/>
          <a:lstStyle/>
          <a:p>
            <a:pPr marL="457200" indent="-457200">
              <a:lnSpc>
                <a:spcPct val="80000"/>
              </a:lnSpc>
              <a:buFontTx/>
              <a:buNone/>
            </a:pPr>
            <a:r>
              <a:rPr lang="en-US" altLang="en-US" sz="2400" dirty="0"/>
              <a:t>I</a:t>
            </a:r>
            <a:r>
              <a:rPr lang="en-CA" altLang="en-US" sz="2400" dirty="0"/>
              <a:t>t is important to write a proposal which attract</a:t>
            </a:r>
            <a:r>
              <a:rPr lang="en-US" altLang="en-US" sz="2400" dirty="0"/>
              <a:t>s</a:t>
            </a:r>
            <a:r>
              <a:rPr lang="en-CA" altLang="en-US" sz="2400" dirty="0"/>
              <a:t> the required </a:t>
            </a:r>
            <a:r>
              <a:rPr lang="en-CA" altLang="en-US" sz="2400" dirty="0" smtClean="0"/>
              <a:t>funding</a:t>
            </a:r>
            <a:r>
              <a:rPr lang="en-CA" altLang="en-US" sz="2400" dirty="0"/>
              <a:t>. You must clearly understand the program </a:t>
            </a:r>
            <a:r>
              <a:rPr lang="en-CA" altLang="en-US" sz="2400" dirty="0" smtClean="0"/>
              <a:t>requirements </a:t>
            </a:r>
            <a:r>
              <a:rPr lang="en-CA" altLang="en-US" sz="2400" dirty="0"/>
              <a:t>and ensure they are addressed in the proposal. </a:t>
            </a:r>
            <a:endParaRPr lang="en-US" altLang="en-US" sz="2400" dirty="0"/>
          </a:p>
          <a:p>
            <a:pPr marL="457200" indent="-457200">
              <a:lnSpc>
                <a:spcPct val="80000"/>
              </a:lnSpc>
              <a:buFontTx/>
              <a:buNone/>
            </a:pPr>
            <a:endParaRPr lang="en-US" altLang="en-US" sz="2400" dirty="0"/>
          </a:p>
          <a:p>
            <a:pPr marL="457200" indent="-457200">
              <a:lnSpc>
                <a:spcPct val="80000"/>
              </a:lnSpc>
              <a:buFontTx/>
              <a:buNone/>
            </a:pPr>
            <a:r>
              <a:rPr lang="en-CA" altLang="en-US" sz="2400" dirty="0"/>
              <a:t>Funding programs differ with respect to </a:t>
            </a:r>
            <a:endParaRPr lang="en-US" altLang="en-US" sz="2400" dirty="0"/>
          </a:p>
          <a:p>
            <a:pPr marL="457200" indent="-457200">
              <a:lnSpc>
                <a:spcPct val="80000"/>
              </a:lnSpc>
            </a:pPr>
            <a:r>
              <a:rPr lang="en-CA" altLang="en-US" sz="2400" dirty="0"/>
              <a:t>The funding cap (percentage of funding provided)</a:t>
            </a:r>
          </a:p>
          <a:p>
            <a:pPr marL="457200" indent="-457200">
              <a:lnSpc>
                <a:spcPct val="80000"/>
              </a:lnSpc>
            </a:pPr>
            <a:r>
              <a:rPr lang="en-CA" altLang="en-US" sz="2400" dirty="0"/>
              <a:t>Eligible costs</a:t>
            </a:r>
          </a:p>
          <a:p>
            <a:pPr marL="457200" indent="-457200">
              <a:lnSpc>
                <a:spcPct val="80000"/>
              </a:lnSpc>
            </a:pPr>
            <a:r>
              <a:rPr lang="en-CA" altLang="en-US" sz="2400" dirty="0"/>
              <a:t>Eligible applicants (profit/not-for-profit)</a:t>
            </a:r>
          </a:p>
          <a:p>
            <a:pPr marL="457200" indent="-457200">
              <a:lnSpc>
                <a:spcPct val="80000"/>
              </a:lnSpc>
            </a:pPr>
            <a:r>
              <a:rPr lang="en-CA" altLang="en-US" sz="2400" dirty="0"/>
              <a:t>Eligible sectors (tourism, agriculture, forestry)  </a:t>
            </a:r>
          </a:p>
          <a:p>
            <a:pPr marL="457200" indent="-457200">
              <a:lnSpc>
                <a:spcPct val="80000"/>
              </a:lnSpc>
            </a:pPr>
            <a:r>
              <a:rPr lang="en-CA" altLang="en-US" sz="2400" dirty="0"/>
              <a:t>Project location</a:t>
            </a:r>
          </a:p>
          <a:p>
            <a:pPr marL="457200" indent="-457200">
              <a:lnSpc>
                <a:spcPct val="80000"/>
              </a:lnSpc>
            </a:pPr>
            <a:r>
              <a:rPr lang="en-CA" altLang="en-US" sz="2400" dirty="0"/>
              <a:t>Information required</a:t>
            </a:r>
          </a:p>
          <a:p>
            <a:pPr marL="457200" indent="-457200">
              <a:lnSpc>
                <a:spcPct val="80000"/>
              </a:lnSpc>
            </a:pPr>
            <a:endParaRPr lang="en-CA" altLang="en-US" sz="2400" dirty="0"/>
          </a:p>
        </p:txBody>
      </p:sp>
    </p:spTree>
    <p:extLst>
      <p:ext uri="{BB962C8B-B14F-4D97-AF65-F5344CB8AC3E}">
        <p14:creationId xmlns:p14="http://schemas.microsoft.com/office/powerpoint/2010/main" val="3369376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 calcmode="lin" valueType="num">
                                      <p:cBhvr additive="base">
                                        <p:cTn id="7" dur="5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291">
                                            <p:txEl>
                                              <p:pRg st="2" end="2"/>
                                            </p:txEl>
                                          </p:spTgt>
                                        </p:tgtEl>
                                        <p:attrNameLst>
                                          <p:attrName>style.visibility</p:attrName>
                                        </p:attrNameLst>
                                      </p:cBhvr>
                                      <p:to>
                                        <p:strVal val="visible"/>
                                      </p:to>
                                    </p:set>
                                    <p:anim calcmode="lin" valueType="num">
                                      <p:cBhvr additive="base">
                                        <p:cTn id="13" dur="5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2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291">
                                            <p:txEl>
                                              <p:pRg st="3" end="3"/>
                                            </p:txEl>
                                          </p:spTgt>
                                        </p:tgtEl>
                                        <p:attrNameLst>
                                          <p:attrName>style.visibility</p:attrName>
                                        </p:attrNameLst>
                                      </p:cBhvr>
                                      <p:to>
                                        <p:strVal val="visible"/>
                                      </p:to>
                                    </p:set>
                                    <p:anim calcmode="lin" valueType="num">
                                      <p:cBhvr additive="base">
                                        <p:cTn id="19" dur="5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2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291">
                                            <p:txEl>
                                              <p:pRg st="4" end="4"/>
                                            </p:txEl>
                                          </p:spTgt>
                                        </p:tgtEl>
                                        <p:attrNameLst>
                                          <p:attrName>style.visibility</p:attrName>
                                        </p:attrNameLst>
                                      </p:cBhvr>
                                      <p:to>
                                        <p:strVal val="visible"/>
                                      </p:to>
                                    </p:set>
                                    <p:anim calcmode="lin" valueType="num">
                                      <p:cBhvr additive="base">
                                        <p:cTn id="25" dur="5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29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291">
                                            <p:txEl>
                                              <p:pRg st="5" end="5"/>
                                            </p:txEl>
                                          </p:spTgt>
                                        </p:tgtEl>
                                        <p:attrNameLst>
                                          <p:attrName>style.visibility</p:attrName>
                                        </p:attrNameLst>
                                      </p:cBhvr>
                                      <p:to>
                                        <p:strVal val="visible"/>
                                      </p:to>
                                    </p:set>
                                    <p:anim calcmode="lin" valueType="num">
                                      <p:cBhvr additive="base">
                                        <p:cTn id="31" dur="500" fill="hold"/>
                                        <p:tgtEl>
                                          <p:spTgt spid="12291">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29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291">
                                            <p:txEl>
                                              <p:pRg st="6" end="6"/>
                                            </p:txEl>
                                          </p:spTgt>
                                        </p:tgtEl>
                                        <p:attrNameLst>
                                          <p:attrName>style.visibility</p:attrName>
                                        </p:attrNameLst>
                                      </p:cBhvr>
                                      <p:to>
                                        <p:strVal val="visible"/>
                                      </p:to>
                                    </p:set>
                                    <p:anim calcmode="lin" valueType="num">
                                      <p:cBhvr additive="base">
                                        <p:cTn id="37" dur="500" fill="hold"/>
                                        <p:tgtEl>
                                          <p:spTgt spid="12291">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29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291">
                                            <p:txEl>
                                              <p:pRg st="7" end="7"/>
                                            </p:txEl>
                                          </p:spTgt>
                                        </p:tgtEl>
                                        <p:attrNameLst>
                                          <p:attrName>style.visibility</p:attrName>
                                        </p:attrNameLst>
                                      </p:cBhvr>
                                      <p:to>
                                        <p:strVal val="visible"/>
                                      </p:to>
                                    </p:set>
                                    <p:anim calcmode="lin" valueType="num">
                                      <p:cBhvr additive="base">
                                        <p:cTn id="43" dur="500" fill="hold"/>
                                        <p:tgtEl>
                                          <p:spTgt spid="12291">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229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291">
                                            <p:txEl>
                                              <p:pRg st="8" end="8"/>
                                            </p:txEl>
                                          </p:spTgt>
                                        </p:tgtEl>
                                        <p:attrNameLst>
                                          <p:attrName>style.visibility</p:attrName>
                                        </p:attrNameLst>
                                      </p:cBhvr>
                                      <p:to>
                                        <p:strVal val="visible"/>
                                      </p:to>
                                    </p:set>
                                    <p:anim calcmode="lin" valueType="num">
                                      <p:cBhvr additive="base">
                                        <p:cTn id="49" dur="500" fill="hold"/>
                                        <p:tgtEl>
                                          <p:spTgt spid="12291">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2291">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865418" y="0"/>
            <a:ext cx="5278582" cy="1177636"/>
          </a:xfrm>
          <a:solidFill>
            <a:schemeClr val="accent2"/>
          </a:solidFill>
        </p:spPr>
        <p:txBody>
          <a:bodyPr>
            <a:normAutofit fontScale="90000"/>
          </a:bodyPr>
          <a:lstStyle/>
          <a:p>
            <a:r>
              <a:rPr lang="en-US" altLang="en-US" dirty="0">
                <a:latin typeface="Franklin Gothic Book" panose="020B0503020102020204" pitchFamily="34" charset="0"/>
              </a:rPr>
              <a:t>Funding Program Criteria</a:t>
            </a:r>
            <a:endParaRPr lang="en-CA" altLang="en-US" dirty="0">
              <a:latin typeface="Franklin Gothic Book" panose="020B0503020102020204" pitchFamily="34" charset="0"/>
            </a:endParaRPr>
          </a:p>
        </p:txBody>
      </p:sp>
      <p:sp>
        <p:nvSpPr>
          <p:cNvPr id="13315" name="Rectangle 3"/>
          <p:cNvSpPr>
            <a:spLocks noGrp="1" noChangeArrowheads="1"/>
          </p:cNvSpPr>
          <p:nvPr>
            <p:ph type="body" idx="1"/>
          </p:nvPr>
        </p:nvSpPr>
        <p:spPr>
          <a:xfrm>
            <a:off x="304800" y="1295400"/>
            <a:ext cx="8839200" cy="4468091"/>
          </a:xfrm>
        </p:spPr>
        <p:txBody>
          <a:bodyPr>
            <a:normAutofit lnSpcReduction="10000"/>
          </a:bodyPr>
          <a:lstStyle/>
          <a:p>
            <a:pPr>
              <a:lnSpc>
                <a:spcPct val="90000"/>
              </a:lnSpc>
            </a:pPr>
            <a:r>
              <a:rPr lang="en-CA" altLang="en-US" sz="2400" dirty="0"/>
              <a:t>Your project proposal should be an honest </a:t>
            </a:r>
            <a:r>
              <a:rPr lang="en-CA" altLang="en-US" sz="2400" i="1" dirty="0"/>
              <a:t>"marketing"</a:t>
            </a:r>
            <a:r>
              <a:rPr lang="en-CA" altLang="en-US" sz="2400" dirty="0"/>
              <a:t> document.  It's job is to inform the reader and get them to buy into the project. </a:t>
            </a:r>
            <a:r>
              <a:rPr lang="en-US" altLang="en-US" sz="2400" dirty="0"/>
              <a:t>You</a:t>
            </a:r>
            <a:r>
              <a:rPr lang="en-CA" altLang="en-US" sz="2400" dirty="0"/>
              <a:t> have licence to sell your </a:t>
            </a:r>
            <a:r>
              <a:rPr lang="en-US" altLang="en-US" sz="2400" dirty="0"/>
              <a:t>project </a:t>
            </a:r>
            <a:r>
              <a:rPr lang="en-CA" altLang="en-US" sz="2400" dirty="0"/>
              <a:t>and your</a:t>
            </a:r>
            <a:r>
              <a:rPr lang="en-US" altLang="en-US" sz="2400" dirty="0"/>
              <a:t> </a:t>
            </a:r>
            <a:r>
              <a:rPr lang="en-CA" altLang="en-US" sz="2400" dirty="0"/>
              <a:t>organization  </a:t>
            </a:r>
            <a:br>
              <a:rPr lang="en-CA" altLang="en-US" sz="2400" dirty="0"/>
            </a:br>
            <a:endParaRPr lang="en-US" altLang="en-US" sz="2400" dirty="0"/>
          </a:p>
          <a:p>
            <a:pPr>
              <a:lnSpc>
                <a:spcPct val="90000"/>
              </a:lnSpc>
            </a:pPr>
            <a:r>
              <a:rPr lang="en-CA" altLang="en-US" sz="2400" dirty="0"/>
              <a:t>It should not</a:t>
            </a:r>
            <a:r>
              <a:rPr lang="en-US" altLang="en-US" sz="2400" dirty="0"/>
              <a:t> </a:t>
            </a:r>
            <a:r>
              <a:rPr lang="en-CA" altLang="en-US" sz="2400" dirty="0"/>
              <a:t>misrepresent the facts.  Making </a:t>
            </a:r>
            <a:r>
              <a:rPr lang="en-CA" altLang="en-US" sz="2400" dirty="0" smtClean="0"/>
              <a:t>statements you </a:t>
            </a:r>
            <a:r>
              <a:rPr lang="en-CA" altLang="en-US" sz="2400" dirty="0"/>
              <a:t>know to be untrue, fabricating research, or </a:t>
            </a:r>
            <a:r>
              <a:rPr lang="en-CA" altLang="en-US" sz="2400" dirty="0" smtClean="0"/>
              <a:t>citing non-existing </a:t>
            </a:r>
            <a:r>
              <a:rPr lang="en-CA" altLang="en-US" sz="2400" dirty="0"/>
              <a:t>sources, is a recipe for disaster</a:t>
            </a:r>
            <a:br>
              <a:rPr lang="en-CA" altLang="en-US" sz="2400" dirty="0"/>
            </a:br>
            <a:endParaRPr lang="en-CA" altLang="en-US" sz="2400" dirty="0"/>
          </a:p>
          <a:p>
            <a:pPr>
              <a:lnSpc>
                <a:spcPct val="90000"/>
              </a:lnSpc>
            </a:pPr>
            <a:r>
              <a:rPr lang="en-CA" altLang="en-US" sz="2400" dirty="0"/>
              <a:t>Proposals should capture the readers interest </a:t>
            </a:r>
            <a:r>
              <a:rPr lang="en-CA" altLang="en-US" sz="2400" dirty="0" smtClean="0"/>
              <a:t>and draw </a:t>
            </a:r>
            <a:r>
              <a:rPr lang="en-CA" altLang="en-US" sz="2400" dirty="0"/>
              <a:t>them to the key points </a:t>
            </a:r>
            <a:br>
              <a:rPr lang="en-CA" altLang="en-US" sz="2400" dirty="0"/>
            </a:br>
            <a:endParaRPr lang="en-CA" altLang="en-US" sz="2400" dirty="0"/>
          </a:p>
          <a:p>
            <a:pPr>
              <a:lnSpc>
                <a:spcPct val="90000"/>
              </a:lnSpc>
            </a:pPr>
            <a:r>
              <a:rPr lang="en-CA" altLang="en-US" sz="2400" dirty="0"/>
              <a:t>Stress the benefits of the proposal </a:t>
            </a:r>
            <a:r>
              <a:rPr lang="en-CA" altLang="en-US" sz="2400" dirty="0" smtClean="0"/>
              <a:t>and demonstrate </a:t>
            </a:r>
            <a:r>
              <a:rPr lang="en-CA" altLang="en-US" sz="2400" dirty="0"/>
              <a:t>the proposal has been well </a:t>
            </a:r>
            <a:r>
              <a:rPr lang="en-CA" altLang="en-US" sz="2400" dirty="0" smtClean="0"/>
              <a:t>thought through</a:t>
            </a:r>
            <a:endParaRPr lang="en-CA" altLang="en-US" sz="2400" dirty="0"/>
          </a:p>
        </p:txBody>
      </p:sp>
    </p:spTree>
    <p:extLst>
      <p:ext uri="{BB962C8B-B14F-4D97-AF65-F5344CB8AC3E}">
        <p14:creationId xmlns:p14="http://schemas.microsoft.com/office/powerpoint/2010/main" val="2653637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additive="base">
                                        <p:cTn id="7" dur="5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anim calcmode="lin" valueType="num">
                                      <p:cBhvr additive="base">
                                        <p:cTn id="13" dur="5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315">
                                            <p:txEl>
                                              <p:pRg st="2" end="2"/>
                                            </p:txEl>
                                          </p:spTgt>
                                        </p:tgtEl>
                                        <p:attrNameLst>
                                          <p:attrName>style.visibility</p:attrName>
                                        </p:attrNameLst>
                                      </p:cBhvr>
                                      <p:to>
                                        <p:strVal val="visible"/>
                                      </p:to>
                                    </p:set>
                                    <p:anim calcmode="lin" valueType="num">
                                      <p:cBhvr additive="base">
                                        <p:cTn id="19" dur="5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3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315">
                                            <p:txEl>
                                              <p:pRg st="3" end="3"/>
                                            </p:txEl>
                                          </p:spTgt>
                                        </p:tgtEl>
                                        <p:attrNameLst>
                                          <p:attrName>style.visibility</p:attrName>
                                        </p:attrNameLst>
                                      </p:cBhvr>
                                      <p:to>
                                        <p:strVal val="visible"/>
                                      </p:to>
                                    </p:set>
                                    <p:anim calcmode="lin" valueType="num">
                                      <p:cBhvr additive="base">
                                        <p:cTn id="25" dur="5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31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059382" y="0"/>
            <a:ext cx="5084618" cy="762000"/>
          </a:xfrm>
          <a:solidFill>
            <a:schemeClr val="accent2"/>
          </a:solidFill>
        </p:spPr>
        <p:txBody>
          <a:bodyPr>
            <a:normAutofit/>
          </a:bodyPr>
          <a:lstStyle/>
          <a:p>
            <a:r>
              <a:rPr lang="en-US" altLang="en-US" dirty="0">
                <a:latin typeface="Franklin Gothic Book" panose="020B0503020102020204" pitchFamily="34" charset="0"/>
              </a:rPr>
              <a:t>Proposal Formatting</a:t>
            </a:r>
            <a:endParaRPr lang="en-CA" altLang="en-US" dirty="0">
              <a:latin typeface="Franklin Gothic Book" panose="020B0503020102020204" pitchFamily="34" charset="0"/>
            </a:endParaRPr>
          </a:p>
        </p:txBody>
      </p:sp>
      <p:sp>
        <p:nvSpPr>
          <p:cNvPr id="15363" name="Rectangle 3"/>
          <p:cNvSpPr>
            <a:spLocks noGrp="1" noChangeArrowheads="1"/>
          </p:cNvSpPr>
          <p:nvPr>
            <p:ph type="body" idx="1"/>
          </p:nvPr>
        </p:nvSpPr>
        <p:spPr>
          <a:xfrm>
            <a:off x="152400" y="1219200"/>
            <a:ext cx="8686800" cy="5410200"/>
          </a:xfrm>
        </p:spPr>
        <p:txBody>
          <a:bodyPr/>
          <a:lstStyle/>
          <a:p>
            <a:pPr marL="457200" indent="-457200" algn="ctr">
              <a:lnSpc>
                <a:spcPct val="90000"/>
              </a:lnSpc>
              <a:buFontTx/>
              <a:buNone/>
            </a:pPr>
            <a:r>
              <a:rPr lang="en-CA" altLang="en-US" sz="2400" dirty="0"/>
              <a:t>Formatting is concerned with the look, style, and layout of the proposal.  It is not merely aesthetics.  </a:t>
            </a:r>
          </a:p>
          <a:p>
            <a:pPr marL="457200" indent="-457200">
              <a:lnSpc>
                <a:spcPct val="90000"/>
              </a:lnSpc>
              <a:buFontTx/>
              <a:buNone/>
            </a:pPr>
            <a:endParaRPr lang="en-CA" altLang="en-US" sz="2400" dirty="0"/>
          </a:p>
          <a:p>
            <a:pPr marL="457200" indent="-457200">
              <a:lnSpc>
                <a:spcPct val="90000"/>
              </a:lnSpc>
              <a:buFontTx/>
              <a:buNone/>
            </a:pPr>
            <a:r>
              <a:rPr lang="en-CA" altLang="en-US" sz="2400" dirty="0"/>
              <a:t>It is pleasing to the eye but also:</a:t>
            </a:r>
          </a:p>
          <a:p>
            <a:pPr marL="457200" indent="-457200">
              <a:lnSpc>
                <a:spcPct val="90000"/>
              </a:lnSpc>
            </a:pPr>
            <a:r>
              <a:rPr lang="en-CA" altLang="en-US" sz="2400" dirty="0" smtClean="0"/>
              <a:t>Adds </a:t>
            </a:r>
            <a:r>
              <a:rPr lang="en-CA" altLang="en-US" sz="2400" dirty="0"/>
              <a:t>to the perception that the document is well thought out</a:t>
            </a:r>
          </a:p>
          <a:p>
            <a:pPr marL="457200" indent="-457200">
              <a:lnSpc>
                <a:spcPct val="90000"/>
              </a:lnSpc>
            </a:pPr>
            <a:r>
              <a:rPr lang="en-CA" altLang="en-US" sz="2400" dirty="0"/>
              <a:t>Enhances the credibility and professionalism of your organization</a:t>
            </a:r>
          </a:p>
          <a:p>
            <a:pPr marL="457200" indent="-457200">
              <a:lnSpc>
                <a:spcPct val="90000"/>
              </a:lnSpc>
            </a:pPr>
            <a:r>
              <a:rPr lang="en-CA" altLang="en-US" sz="2400" dirty="0"/>
              <a:t>Is easy to read and understand</a:t>
            </a:r>
          </a:p>
          <a:p>
            <a:pPr marL="457200" indent="-457200">
              <a:lnSpc>
                <a:spcPct val="90000"/>
              </a:lnSpc>
            </a:pPr>
            <a:r>
              <a:rPr lang="en-CA" altLang="en-US" sz="2400" dirty="0"/>
              <a:t>Facilitates the understanding of the proposal </a:t>
            </a:r>
            <a:r>
              <a:rPr lang="en-CA" altLang="en-US" sz="2400" dirty="0" smtClean="0"/>
              <a:t>content</a:t>
            </a:r>
            <a:endParaRPr lang="en-CA" altLang="en-US" sz="2400" dirty="0"/>
          </a:p>
          <a:p>
            <a:pPr marL="457200" indent="-457200">
              <a:lnSpc>
                <a:spcPct val="90000"/>
              </a:lnSpc>
            </a:pPr>
            <a:r>
              <a:rPr lang="en-CA" altLang="en-US" sz="2400" dirty="0"/>
              <a:t>Makes it easy for the reader to find the </a:t>
            </a:r>
            <a:r>
              <a:rPr lang="en-CA" altLang="en-US" sz="2400" dirty="0" smtClean="0"/>
              <a:t>information they </a:t>
            </a:r>
            <a:r>
              <a:rPr lang="en-CA" altLang="en-US" sz="2400" dirty="0"/>
              <a:t>are looking for</a:t>
            </a:r>
          </a:p>
        </p:txBody>
      </p:sp>
    </p:spTree>
    <p:extLst>
      <p:ext uri="{BB962C8B-B14F-4D97-AF65-F5344CB8AC3E}">
        <p14:creationId xmlns:p14="http://schemas.microsoft.com/office/powerpoint/2010/main" val="2538980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additive="base">
                                        <p:cTn id="7" dur="500" fill="hold"/>
                                        <p:tgtEl>
                                          <p:spTgt spid="153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3">
                                            <p:txEl>
                                              <p:pRg st="2" end="2"/>
                                            </p:txEl>
                                          </p:spTgt>
                                        </p:tgtEl>
                                        <p:attrNameLst>
                                          <p:attrName>style.visibility</p:attrName>
                                        </p:attrNameLst>
                                      </p:cBhvr>
                                      <p:to>
                                        <p:strVal val="visible"/>
                                      </p:to>
                                    </p:set>
                                    <p:anim calcmode="lin" valueType="num">
                                      <p:cBhvr additive="base">
                                        <p:cTn id="13" dur="5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3">
                                            <p:txEl>
                                              <p:pRg st="3" end="3"/>
                                            </p:txEl>
                                          </p:spTgt>
                                        </p:tgtEl>
                                        <p:attrNameLst>
                                          <p:attrName>style.visibility</p:attrName>
                                        </p:attrNameLst>
                                      </p:cBhvr>
                                      <p:to>
                                        <p:strVal val="visible"/>
                                      </p:to>
                                    </p:set>
                                    <p:anim calcmode="lin" valueType="num">
                                      <p:cBhvr additive="base">
                                        <p:cTn id="19" dur="500" fill="hold"/>
                                        <p:tgtEl>
                                          <p:spTgt spid="1536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363">
                                            <p:txEl>
                                              <p:pRg st="4" end="4"/>
                                            </p:txEl>
                                          </p:spTgt>
                                        </p:tgtEl>
                                        <p:attrNameLst>
                                          <p:attrName>style.visibility</p:attrName>
                                        </p:attrNameLst>
                                      </p:cBhvr>
                                      <p:to>
                                        <p:strVal val="visible"/>
                                      </p:to>
                                    </p:set>
                                    <p:anim calcmode="lin" valueType="num">
                                      <p:cBhvr additive="base">
                                        <p:cTn id="25" dur="5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363">
                                            <p:txEl>
                                              <p:pRg st="5" end="5"/>
                                            </p:txEl>
                                          </p:spTgt>
                                        </p:tgtEl>
                                        <p:attrNameLst>
                                          <p:attrName>style.visibility</p:attrName>
                                        </p:attrNameLst>
                                      </p:cBhvr>
                                      <p:to>
                                        <p:strVal val="visible"/>
                                      </p:to>
                                    </p:set>
                                    <p:anim calcmode="lin" valueType="num">
                                      <p:cBhvr additive="base">
                                        <p:cTn id="31" dur="500" fill="hold"/>
                                        <p:tgtEl>
                                          <p:spTgt spid="1536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36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363">
                                            <p:txEl>
                                              <p:pRg st="6" end="6"/>
                                            </p:txEl>
                                          </p:spTgt>
                                        </p:tgtEl>
                                        <p:attrNameLst>
                                          <p:attrName>style.visibility</p:attrName>
                                        </p:attrNameLst>
                                      </p:cBhvr>
                                      <p:to>
                                        <p:strVal val="visible"/>
                                      </p:to>
                                    </p:set>
                                    <p:anim calcmode="lin" valueType="num">
                                      <p:cBhvr additive="base">
                                        <p:cTn id="37" dur="500" fill="hold"/>
                                        <p:tgtEl>
                                          <p:spTgt spid="1536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36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363">
                                            <p:txEl>
                                              <p:pRg st="7" end="7"/>
                                            </p:txEl>
                                          </p:spTgt>
                                        </p:tgtEl>
                                        <p:attrNameLst>
                                          <p:attrName>style.visibility</p:attrName>
                                        </p:attrNameLst>
                                      </p:cBhvr>
                                      <p:to>
                                        <p:strVal val="visible"/>
                                      </p:to>
                                    </p:set>
                                    <p:anim calcmode="lin" valueType="num">
                                      <p:cBhvr additive="base">
                                        <p:cTn id="43" dur="500" fill="hold"/>
                                        <p:tgtEl>
                                          <p:spTgt spid="1536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536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3976254" y="0"/>
            <a:ext cx="4946074" cy="1046018"/>
          </a:xfrm>
          <a:solidFill>
            <a:schemeClr val="accent2"/>
          </a:solidFill>
        </p:spPr>
        <p:txBody>
          <a:bodyPr>
            <a:normAutofit/>
          </a:bodyPr>
          <a:lstStyle/>
          <a:p>
            <a:r>
              <a:rPr lang="en-US" altLang="en-US" dirty="0">
                <a:latin typeface="Franklin Gothic Book" panose="020B0503020102020204" pitchFamily="34" charset="0"/>
              </a:rPr>
              <a:t>Proposal Formatting</a:t>
            </a:r>
            <a:endParaRPr lang="en-CA" altLang="en-US" dirty="0">
              <a:latin typeface="Franklin Gothic Book" panose="020B0503020102020204" pitchFamily="34" charset="0"/>
            </a:endParaRPr>
          </a:p>
        </p:txBody>
      </p:sp>
      <p:sp>
        <p:nvSpPr>
          <p:cNvPr id="46083" name="Rectangle 3"/>
          <p:cNvSpPr>
            <a:spLocks noGrp="1" noChangeArrowheads="1"/>
          </p:cNvSpPr>
          <p:nvPr>
            <p:ph type="body" idx="1"/>
          </p:nvPr>
        </p:nvSpPr>
        <p:spPr>
          <a:xfrm>
            <a:off x="1814945" y="1773381"/>
            <a:ext cx="7529945" cy="4294909"/>
          </a:xfrm>
        </p:spPr>
        <p:txBody>
          <a:bodyPr/>
          <a:lstStyle/>
          <a:p>
            <a:pPr>
              <a:lnSpc>
                <a:spcPct val="90000"/>
              </a:lnSpc>
              <a:buFontTx/>
              <a:buNone/>
            </a:pPr>
            <a:r>
              <a:rPr lang="en-US" altLang="en-US" sz="2400" u="sng" dirty="0"/>
              <a:t>Title Page</a:t>
            </a:r>
            <a:br>
              <a:rPr lang="en-US" altLang="en-US" sz="2400" u="sng" dirty="0"/>
            </a:br>
            <a:r>
              <a:rPr lang="en-US" altLang="en-US" sz="2000" u="sng" dirty="0"/>
              <a:t/>
            </a:r>
            <a:br>
              <a:rPr lang="en-US" altLang="en-US" sz="2000" u="sng" dirty="0"/>
            </a:br>
            <a:r>
              <a:rPr lang="en-US" altLang="en-US" sz="2000" dirty="0"/>
              <a:t>T</a:t>
            </a:r>
            <a:r>
              <a:rPr lang="en-CA" altLang="en-US" sz="2000" dirty="0"/>
              <a:t>he first page/often serves as the cover </a:t>
            </a:r>
            <a:br>
              <a:rPr lang="en-CA" altLang="en-US" sz="2000" dirty="0"/>
            </a:br>
            <a:r>
              <a:rPr lang="en-CA" altLang="en-US" sz="2000" dirty="0"/>
              <a:t>It should include</a:t>
            </a:r>
            <a:r>
              <a:rPr lang="en-US" altLang="en-US" sz="2000" dirty="0"/>
              <a:t>: d</a:t>
            </a:r>
            <a:r>
              <a:rPr lang="en-CA" altLang="en-US" sz="2000" dirty="0"/>
              <a:t>ate</a:t>
            </a:r>
            <a:r>
              <a:rPr lang="en-US" altLang="en-US" sz="2000" dirty="0"/>
              <a:t>, </a:t>
            </a:r>
            <a:r>
              <a:rPr lang="en-CA" altLang="en-US" sz="2000" dirty="0"/>
              <a:t>project title</a:t>
            </a:r>
            <a:r>
              <a:rPr lang="en-US" altLang="en-US" sz="2000" dirty="0"/>
              <a:t>, project </a:t>
            </a:r>
            <a:r>
              <a:rPr lang="en-CA" altLang="en-US" sz="2000" dirty="0"/>
              <a:t>location</a:t>
            </a:r>
            <a:r>
              <a:rPr lang="en-US" altLang="en-US" sz="2000" dirty="0"/>
              <a:t>, name</a:t>
            </a:r>
            <a:r>
              <a:rPr lang="en-CA" altLang="en-US" sz="2000" dirty="0"/>
              <a:t> of the organization; and </a:t>
            </a:r>
            <a:r>
              <a:rPr lang="en-US" altLang="en-US" sz="2000" dirty="0"/>
              <a:t>an</a:t>
            </a:r>
            <a:r>
              <a:rPr lang="en-CA" altLang="en-US" sz="2000" dirty="0"/>
              <a:t>y required information </a:t>
            </a:r>
            <a:r>
              <a:rPr lang="en-US" altLang="en-US" sz="2000" dirty="0"/>
              <a:t>(e.g. </a:t>
            </a:r>
            <a:r>
              <a:rPr lang="en-CA" altLang="en-US" sz="2000" dirty="0"/>
              <a:t>proposal reference</a:t>
            </a:r>
            <a:r>
              <a:rPr lang="en-US" altLang="en-US" sz="2000" dirty="0"/>
              <a:t> #)</a:t>
            </a:r>
            <a:br>
              <a:rPr lang="en-US" altLang="en-US" sz="2000" dirty="0"/>
            </a:br>
            <a:r>
              <a:rPr lang="en-CA" altLang="en-US" sz="2400" dirty="0"/>
              <a:t> </a:t>
            </a:r>
            <a:endParaRPr lang="en-US" altLang="en-US" sz="2400" dirty="0"/>
          </a:p>
          <a:p>
            <a:pPr>
              <a:lnSpc>
                <a:spcPct val="90000"/>
              </a:lnSpc>
              <a:buFontTx/>
              <a:buNone/>
            </a:pPr>
            <a:r>
              <a:rPr lang="en-US" altLang="en-US" sz="2400" u="sng" dirty="0"/>
              <a:t>Table of Contents</a:t>
            </a:r>
            <a:r>
              <a:rPr lang="en-US" altLang="en-US" sz="2400" dirty="0"/>
              <a:t/>
            </a:r>
            <a:br>
              <a:rPr lang="en-US" altLang="en-US" sz="2400" dirty="0"/>
            </a:br>
            <a:r>
              <a:rPr lang="en-US" altLang="en-US" sz="2400" dirty="0"/>
              <a:t/>
            </a:r>
            <a:br>
              <a:rPr lang="en-US" altLang="en-US" sz="2400" dirty="0"/>
            </a:br>
            <a:r>
              <a:rPr lang="en-CA" altLang="en-US" sz="2000" dirty="0"/>
              <a:t>Make it easy for </a:t>
            </a:r>
            <a:r>
              <a:rPr lang="en-US" altLang="en-US" sz="2000" dirty="0"/>
              <a:t>readers </a:t>
            </a:r>
            <a:r>
              <a:rPr lang="en-CA" altLang="en-US" sz="2000" dirty="0"/>
              <a:t>to find the information they </a:t>
            </a:r>
            <a:r>
              <a:rPr lang="en-CA" altLang="en-US" sz="2000" dirty="0" smtClean="0"/>
              <a:t>require</a:t>
            </a:r>
            <a:r>
              <a:rPr lang="en-CA" altLang="en-US" sz="2000" dirty="0"/>
              <a:t/>
            </a:r>
            <a:br>
              <a:rPr lang="en-CA" altLang="en-US" sz="2000" dirty="0"/>
            </a:br>
            <a:r>
              <a:rPr lang="en-CA" altLang="en-US" sz="2000" dirty="0"/>
              <a:t>Each heading should be listed with its corresponding page </a:t>
            </a:r>
            <a:r>
              <a:rPr lang="en-CA" altLang="en-US" sz="2000" dirty="0" smtClean="0"/>
              <a:t>number</a:t>
            </a:r>
            <a:r>
              <a:rPr lang="en-CA" altLang="en-US" sz="2000" dirty="0"/>
              <a:t/>
            </a:r>
            <a:br>
              <a:rPr lang="en-CA" altLang="en-US" sz="2000" dirty="0"/>
            </a:br>
            <a:r>
              <a:rPr lang="en-US" altLang="en-US" sz="2000" dirty="0"/>
              <a:t>Keep</a:t>
            </a:r>
            <a:r>
              <a:rPr lang="en-CA" altLang="en-US" sz="2000" dirty="0"/>
              <a:t> </a:t>
            </a:r>
            <a:r>
              <a:rPr lang="en-US" altLang="en-US" sz="2000" dirty="0"/>
              <a:t>it </a:t>
            </a:r>
            <a:r>
              <a:rPr lang="en-CA" altLang="en-US" sz="2000" dirty="0"/>
              <a:t>a reasonable </a:t>
            </a:r>
            <a:r>
              <a:rPr lang="en-CA" altLang="en-US" sz="2000" dirty="0" smtClean="0"/>
              <a:t>length</a:t>
            </a:r>
            <a:r>
              <a:rPr lang="en-CA" altLang="en-US" sz="2000" dirty="0"/>
              <a:t/>
            </a:r>
            <a:br>
              <a:rPr lang="en-CA" altLang="en-US" sz="2000" dirty="0"/>
            </a:br>
            <a:r>
              <a:rPr lang="en-CA" altLang="en-US" sz="2000" dirty="0"/>
              <a:t>Too may headings can make it unwieldy</a:t>
            </a:r>
            <a:endParaRPr lang="en-US" altLang="en-US" sz="2000" dirty="0"/>
          </a:p>
        </p:txBody>
      </p:sp>
    </p:spTree>
    <p:extLst>
      <p:ext uri="{BB962C8B-B14F-4D97-AF65-F5344CB8AC3E}">
        <p14:creationId xmlns:p14="http://schemas.microsoft.com/office/powerpoint/2010/main" val="2937888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anim calcmode="lin" valueType="num">
                                      <p:cBhvr additive="base">
                                        <p:cTn id="7" dur="500" fill="hold"/>
                                        <p:tgtEl>
                                          <p:spTgt spid="460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60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6083">
                                            <p:txEl>
                                              <p:pRg st="1" end="1"/>
                                            </p:txEl>
                                          </p:spTgt>
                                        </p:tgtEl>
                                        <p:attrNameLst>
                                          <p:attrName>style.visibility</p:attrName>
                                        </p:attrNameLst>
                                      </p:cBhvr>
                                      <p:to>
                                        <p:strVal val="visible"/>
                                      </p:to>
                                    </p:set>
                                    <p:anim calcmode="lin" valueType="num">
                                      <p:cBhvr additive="base">
                                        <p:cTn id="13" dur="500" fill="hold"/>
                                        <p:tgtEl>
                                          <p:spTgt spid="460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608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031673" y="0"/>
            <a:ext cx="5112327" cy="762000"/>
          </a:xfrm>
          <a:solidFill>
            <a:schemeClr val="accent2"/>
          </a:solidFill>
        </p:spPr>
        <p:txBody>
          <a:bodyPr/>
          <a:lstStyle/>
          <a:p>
            <a:r>
              <a:rPr lang="en-US" altLang="en-US" dirty="0">
                <a:latin typeface="Franklin Gothic Book" panose="020B0503020102020204" pitchFamily="34" charset="0"/>
              </a:rPr>
              <a:t>Proposal Formatting</a:t>
            </a:r>
            <a:endParaRPr lang="en-CA" altLang="en-US" dirty="0">
              <a:latin typeface="Franklin Gothic Book" panose="020B0503020102020204" pitchFamily="34" charset="0"/>
            </a:endParaRPr>
          </a:p>
        </p:txBody>
      </p:sp>
      <p:sp>
        <p:nvSpPr>
          <p:cNvPr id="16387" name="Rectangle 3"/>
          <p:cNvSpPr>
            <a:spLocks noGrp="1" noChangeArrowheads="1"/>
          </p:cNvSpPr>
          <p:nvPr>
            <p:ph type="body" idx="1"/>
          </p:nvPr>
        </p:nvSpPr>
        <p:spPr>
          <a:xfrm>
            <a:off x="609600" y="1676400"/>
            <a:ext cx="9144000" cy="4800600"/>
          </a:xfrm>
        </p:spPr>
        <p:txBody>
          <a:bodyPr/>
          <a:lstStyle/>
          <a:p>
            <a:pPr marL="58738" indent="-58738">
              <a:lnSpc>
                <a:spcPct val="90000"/>
              </a:lnSpc>
              <a:buFontTx/>
              <a:buNone/>
            </a:pPr>
            <a:endParaRPr lang="en-US" altLang="en-US" sz="2400" dirty="0"/>
          </a:p>
          <a:p>
            <a:pPr marL="58738" indent="-58738">
              <a:lnSpc>
                <a:spcPct val="90000"/>
              </a:lnSpc>
              <a:buFontTx/>
              <a:buNone/>
            </a:pPr>
            <a:r>
              <a:rPr lang="en-US" altLang="en-US" sz="2400" u="sng" dirty="0"/>
              <a:t>Appendices</a:t>
            </a:r>
            <a:endParaRPr lang="en-US" altLang="en-US" sz="2400" dirty="0"/>
          </a:p>
          <a:p>
            <a:pPr marL="58738" indent="-58738">
              <a:lnSpc>
                <a:spcPct val="90000"/>
              </a:lnSpc>
              <a:buFontTx/>
              <a:buNone/>
            </a:pPr>
            <a:endParaRPr lang="en-US" altLang="en-US" sz="2400" dirty="0"/>
          </a:p>
          <a:p>
            <a:pPr marL="58738" indent="-58738">
              <a:lnSpc>
                <a:spcPct val="90000"/>
              </a:lnSpc>
              <a:buFontTx/>
              <a:buNone/>
            </a:pPr>
            <a:r>
              <a:rPr lang="en-CA" altLang="en-US" sz="2400" dirty="0"/>
              <a:t>Use appendices to avoid crowding the body</a:t>
            </a:r>
            <a:br>
              <a:rPr lang="en-CA" altLang="en-US" sz="2400" dirty="0"/>
            </a:br>
            <a:r>
              <a:rPr lang="en-CA" altLang="en-US" sz="2400" dirty="0"/>
              <a:t>of the proposal </a:t>
            </a:r>
            <a:r>
              <a:rPr lang="en-US" altLang="en-US" sz="2400" dirty="0"/>
              <a:t>and </a:t>
            </a:r>
            <a:r>
              <a:rPr lang="en-CA" altLang="en-US" sz="2400" dirty="0"/>
              <a:t>maintain the narrative</a:t>
            </a:r>
            <a:r>
              <a:rPr lang="en-US" altLang="en-US" sz="2400" dirty="0"/>
              <a:t> flow </a:t>
            </a:r>
          </a:p>
          <a:p>
            <a:pPr marL="58738" indent="-58738">
              <a:lnSpc>
                <a:spcPct val="90000"/>
              </a:lnSpc>
              <a:buFontTx/>
              <a:buNone/>
            </a:pPr>
            <a:endParaRPr lang="en-US" altLang="en-US" sz="2400" dirty="0"/>
          </a:p>
          <a:p>
            <a:pPr marL="58738" indent="-58738">
              <a:lnSpc>
                <a:spcPct val="90000"/>
              </a:lnSpc>
              <a:buFontTx/>
              <a:buNone/>
            </a:pPr>
            <a:r>
              <a:rPr lang="en-CA" altLang="en-US" sz="2400" dirty="0"/>
              <a:t>Typical appendices </a:t>
            </a:r>
            <a:r>
              <a:rPr lang="en-US" altLang="en-US" sz="2400" dirty="0"/>
              <a:t>include</a:t>
            </a:r>
            <a:r>
              <a:rPr lang="en-CA" altLang="en-US" sz="2400" dirty="0"/>
              <a:t>:</a:t>
            </a:r>
            <a:r>
              <a:rPr lang="en-US" altLang="en-US" sz="2400" dirty="0"/>
              <a:t> material</a:t>
            </a:r>
            <a:r>
              <a:rPr lang="en-CA" altLang="en-US" sz="2400" dirty="0"/>
              <a:t> lists</a:t>
            </a:r>
            <a:r>
              <a:rPr lang="en-US" altLang="en-US" sz="2400" dirty="0"/>
              <a:t>, e</a:t>
            </a:r>
            <a:r>
              <a:rPr lang="en-CA" altLang="en-US" sz="2400" dirty="0" err="1"/>
              <a:t>ngineering</a:t>
            </a:r>
            <a:r>
              <a:rPr lang="en-CA" altLang="en-US" sz="2400" dirty="0"/>
              <a:t/>
            </a:r>
            <a:br>
              <a:rPr lang="en-CA" altLang="en-US" sz="2400" dirty="0"/>
            </a:br>
            <a:r>
              <a:rPr lang="en-US" altLang="en-US" sz="2400" dirty="0"/>
              <a:t>drawings, and letters</a:t>
            </a:r>
            <a:r>
              <a:rPr lang="en-CA" altLang="en-US" sz="2400" dirty="0"/>
              <a:t> of support</a:t>
            </a:r>
          </a:p>
        </p:txBody>
      </p:sp>
    </p:spTree>
    <p:extLst>
      <p:ext uri="{BB962C8B-B14F-4D97-AF65-F5344CB8AC3E}">
        <p14:creationId xmlns:p14="http://schemas.microsoft.com/office/powerpoint/2010/main" val="1134220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anim calcmode="lin" valueType="num">
                                      <p:cBhvr additive="base">
                                        <p:cTn id="7" dur="5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7">
                                            <p:txEl>
                                              <p:pRg st="3" end="3"/>
                                            </p:txEl>
                                          </p:spTgt>
                                        </p:tgtEl>
                                        <p:attrNameLst>
                                          <p:attrName>style.visibility</p:attrName>
                                        </p:attrNameLst>
                                      </p:cBhvr>
                                      <p:to>
                                        <p:strVal val="visible"/>
                                      </p:to>
                                    </p:set>
                                    <p:anim calcmode="lin" valueType="num">
                                      <p:cBhvr additive="base">
                                        <p:cTn id="13" dur="5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387">
                                            <p:txEl>
                                              <p:pRg st="5" end="5"/>
                                            </p:txEl>
                                          </p:spTgt>
                                        </p:tgtEl>
                                        <p:attrNameLst>
                                          <p:attrName>style.visibility</p:attrName>
                                        </p:attrNameLst>
                                      </p:cBhvr>
                                      <p:to>
                                        <p:strVal val="visible"/>
                                      </p:to>
                                    </p:set>
                                    <p:anim calcmode="lin" valueType="num">
                                      <p:cBhvr additive="base">
                                        <p:cTn id="19" dur="500" fill="hold"/>
                                        <p:tgtEl>
                                          <p:spTgt spid="16387">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135582" y="0"/>
            <a:ext cx="5008418" cy="762000"/>
          </a:xfrm>
          <a:solidFill>
            <a:schemeClr val="accent2"/>
          </a:solidFill>
        </p:spPr>
        <p:txBody>
          <a:bodyPr/>
          <a:lstStyle/>
          <a:p>
            <a:r>
              <a:rPr lang="en-US" altLang="en-US" dirty="0">
                <a:latin typeface="Franklin Gothic Book" panose="020B0503020102020204" pitchFamily="34" charset="0"/>
              </a:rPr>
              <a:t>Proposal Formatting</a:t>
            </a:r>
            <a:endParaRPr lang="en-CA" altLang="en-US" dirty="0">
              <a:latin typeface="Franklin Gothic Book" panose="020B0503020102020204" pitchFamily="34" charset="0"/>
            </a:endParaRPr>
          </a:p>
        </p:txBody>
      </p:sp>
      <p:sp>
        <p:nvSpPr>
          <p:cNvPr id="17411" name="Rectangle 3"/>
          <p:cNvSpPr>
            <a:spLocks noGrp="1" noChangeArrowheads="1"/>
          </p:cNvSpPr>
          <p:nvPr>
            <p:ph type="body" idx="1"/>
          </p:nvPr>
        </p:nvSpPr>
        <p:spPr>
          <a:xfrm>
            <a:off x="2646218" y="1371600"/>
            <a:ext cx="6192982" cy="5181600"/>
          </a:xfrm>
        </p:spPr>
        <p:txBody>
          <a:bodyPr/>
          <a:lstStyle/>
          <a:p>
            <a:pPr marL="0" indent="0">
              <a:lnSpc>
                <a:spcPct val="90000"/>
              </a:lnSpc>
              <a:buFontTx/>
              <a:buNone/>
            </a:pPr>
            <a:r>
              <a:rPr lang="en-US" altLang="en-US" sz="2400" u="sng" dirty="0"/>
              <a:t>Length:</a:t>
            </a:r>
            <a:r>
              <a:rPr lang="en-US" altLang="en-US" sz="2400" dirty="0"/>
              <a:t> </a:t>
            </a:r>
            <a:br>
              <a:rPr lang="en-US" altLang="en-US" sz="2400" dirty="0"/>
            </a:br>
            <a:r>
              <a:rPr lang="en-US" altLang="en-US" sz="2400" dirty="0"/>
              <a:t/>
            </a:r>
            <a:br>
              <a:rPr lang="en-US" altLang="en-US" sz="2400" dirty="0"/>
            </a:br>
            <a:r>
              <a:rPr lang="en-US" altLang="en-US" sz="2400" dirty="0"/>
              <a:t>The </a:t>
            </a:r>
            <a:r>
              <a:rPr lang="en-CA" altLang="en-US" sz="2400" dirty="0"/>
              <a:t>proposal </a:t>
            </a:r>
            <a:r>
              <a:rPr lang="en-US" altLang="en-US" sz="2400" dirty="0"/>
              <a:t>should be </a:t>
            </a:r>
            <a:r>
              <a:rPr lang="en-CA" altLang="en-US" sz="2400" dirty="0"/>
              <a:t>focused and concise  </a:t>
            </a:r>
            <a:br>
              <a:rPr lang="en-CA" altLang="en-US" sz="2400" dirty="0"/>
            </a:br>
            <a:r>
              <a:rPr lang="en-CA" altLang="en-US" sz="2400" dirty="0"/>
              <a:t/>
            </a:r>
            <a:br>
              <a:rPr lang="en-CA" altLang="en-US" sz="2400" dirty="0"/>
            </a:br>
            <a:r>
              <a:rPr lang="en-US" altLang="en-US" sz="2400" dirty="0"/>
              <a:t>The length will </a:t>
            </a:r>
            <a:r>
              <a:rPr lang="en-CA" altLang="en-US" sz="2400" dirty="0"/>
              <a:t>usually depend on the number of resources being requested</a:t>
            </a:r>
            <a:endParaRPr lang="en-US" altLang="en-US" sz="2400" dirty="0"/>
          </a:p>
          <a:p>
            <a:pPr marL="0" indent="0">
              <a:lnSpc>
                <a:spcPct val="90000"/>
              </a:lnSpc>
              <a:buFontTx/>
              <a:buNone/>
            </a:pPr>
            <a:endParaRPr lang="en-US" altLang="en-US" sz="2400" dirty="0"/>
          </a:p>
          <a:p>
            <a:pPr marL="0" indent="0">
              <a:lnSpc>
                <a:spcPct val="90000"/>
              </a:lnSpc>
              <a:buFontTx/>
              <a:buNone/>
            </a:pPr>
            <a:r>
              <a:rPr lang="en-US" altLang="en-US" sz="2400" u="sng" dirty="0"/>
              <a:t>Lay out: </a:t>
            </a:r>
            <a:br>
              <a:rPr lang="en-US" altLang="en-US" sz="2400" u="sng" dirty="0"/>
            </a:br>
            <a:r>
              <a:rPr lang="en-US" altLang="en-US" sz="2400" dirty="0"/>
              <a:t/>
            </a:r>
            <a:br>
              <a:rPr lang="en-US" altLang="en-US" sz="2400" dirty="0"/>
            </a:br>
            <a:r>
              <a:rPr lang="en-CA" altLang="en-US" sz="2400" dirty="0"/>
              <a:t>The </a:t>
            </a:r>
            <a:r>
              <a:rPr lang="en-US" altLang="en-US" sz="2400" dirty="0"/>
              <a:t>margins, spacing, fonts, </a:t>
            </a:r>
            <a:r>
              <a:rPr lang="en-CA" altLang="en-US" sz="2400" dirty="0"/>
              <a:t>headings</a:t>
            </a:r>
            <a:r>
              <a:rPr lang="en-US" altLang="en-US" sz="2400" dirty="0"/>
              <a:t>, </a:t>
            </a:r>
            <a:r>
              <a:rPr lang="en-CA" altLang="en-US" sz="2400" dirty="0"/>
              <a:t>and </a:t>
            </a:r>
            <a:br>
              <a:rPr lang="en-CA" altLang="en-US" sz="2400" dirty="0"/>
            </a:br>
            <a:r>
              <a:rPr lang="en-US" altLang="en-US" sz="2400" dirty="0"/>
              <a:t>numbering </a:t>
            </a:r>
            <a:r>
              <a:rPr lang="en-CA" altLang="en-US" sz="2400" dirty="0"/>
              <a:t>should be consistent throughout the</a:t>
            </a:r>
            <a:br>
              <a:rPr lang="en-CA" altLang="en-US" sz="2400" dirty="0"/>
            </a:br>
            <a:r>
              <a:rPr lang="en-CA" altLang="en-US" sz="2400" dirty="0"/>
              <a:t>document</a:t>
            </a:r>
            <a:endParaRPr lang="en-US" altLang="en-US" sz="2400" dirty="0"/>
          </a:p>
          <a:p>
            <a:pPr marL="0" indent="0">
              <a:lnSpc>
                <a:spcPct val="90000"/>
              </a:lnSpc>
              <a:buFontTx/>
              <a:buNone/>
            </a:pPr>
            <a:endParaRPr lang="en-US" altLang="en-US" sz="2400" dirty="0"/>
          </a:p>
          <a:p>
            <a:pPr marL="0" indent="0">
              <a:lnSpc>
                <a:spcPct val="90000"/>
              </a:lnSpc>
              <a:buFontTx/>
              <a:buNone/>
            </a:pPr>
            <a:endParaRPr lang="en-CA" altLang="en-US" sz="2800" dirty="0"/>
          </a:p>
        </p:txBody>
      </p:sp>
    </p:spTree>
    <p:extLst>
      <p:ext uri="{BB962C8B-B14F-4D97-AF65-F5344CB8AC3E}">
        <p14:creationId xmlns:p14="http://schemas.microsoft.com/office/powerpoint/2010/main" val="1689306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 calcmode="lin" valueType="num">
                                      <p:cBhvr additive="base">
                                        <p:cTn id="7" dur="5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11">
                                            <p:txEl>
                                              <p:pRg st="2" end="2"/>
                                            </p:txEl>
                                          </p:spTgt>
                                        </p:tgtEl>
                                        <p:attrNameLst>
                                          <p:attrName>style.visibility</p:attrName>
                                        </p:attrNameLst>
                                      </p:cBhvr>
                                      <p:to>
                                        <p:strVal val="visible"/>
                                      </p:to>
                                    </p:set>
                                    <p:anim calcmode="lin" valueType="num">
                                      <p:cBhvr additive="base">
                                        <p:cTn id="13" dur="500" fill="hold"/>
                                        <p:tgtEl>
                                          <p:spTgt spid="1741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260273" y="0"/>
            <a:ext cx="4883727" cy="762000"/>
          </a:xfrm>
          <a:solidFill>
            <a:schemeClr val="accent2"/>
          </a:solidFill>
        </p:spPr>
        <p:txBody>
          <a:bodyPr>
            <a:normAutofit fontScale="90000"/>
          </a:bodyPr>
          <a:lstStyle/>
          <a:p>
            <a:r>
              <a:rPr lang="en-US" altLang="en-US" dirty="0">
                <a:latin typeface="Franklin Gothic Book" panose="020B0503020102020204" pitchFamily="34" charset="0"/>
              </a:rPr>
              <a:t>Proposal Formatting</a:t>
            </a:r>
            <a:endParaRPr lang="en-CA" altLang="en-US" dirty="0">
              <a:latin typeface="Franklin Gothic Book" panose="020B0503020102020204" pitchFamily="34" charset="0"/>
            </a:endParaRPr>
          </a:p>
        </p:txBody>
      </p:sp>
      <p:sp>
        <p:nvSpPr>
          <p:cNvPr id="47107" name="Rectangle 3"/>
          <p:cNvSpPr>
            <a:spLocks noGrp="1" noChangeArrowheads="1"/>
          </p:cNvSpPr>
          <p:nvPr>
            <p:ph type="body" idx="1"/>
          </p:nvPr>
        </p:nvSpPr>
        <p:spPr>
          <a:xfrm>
            <a:off x="1842654" y="1219200"/>
            <a:ext cx="7301345" cy="5257800"/>
          </a:xfrm>
        </p:spPr>
        <p:txBody>
          <a:bodyPr/>
          <a:lstStyle/>
          <a:p>
            <a:pPr marL="0" indent="0">
              <a:lnSpc>
                <a:spcPct val="90000"/>
              </a:lnSpc>
              <a:buFontTx/>
              <a:buNone/>
            </a:pPr>
            <a:endParaRPr lang="en-US" altLang="en-US" sz="2400" dirty="0"/>
          </a:p>
          <a:p>
            <a:pPr marL="0" indent="0">
              <a:lnSpc>
                <a:spcPct val="90000"/>
              </a:lnSpc>
              <a:buFontTx/>
              <a:buNone/>
            </a:pPr>
            <a:r>
              <a:rPr lang="en-US" altLang="en-US" sz="2400" u="sng" dirty="0"/>
              <a:t>Writing</a:t>
            </a:r>
            <a:endParaRPr lang="en-US" altLang="en-US" sz="2400" dirty="0"/>
          </a:p>
          <a:p>
            <a:pPr marL="0" indent="0">
              <a:lnSpc>
                <a:spcPct val="90000"/>
              </a:lnSpc>
              <a:buFontTx/>
              <a:buNone/>
            </a:pPr>
            <a:endParaRPr lang="en-US" altLang="en-US" sz="2400" dirty="0"/>
          </a:p>
          <a:p>
            <a:pPr marL="0" indent="0">
              <a:lnSpc>
                <a:spcPct val="90000"/>
              </a:lnSpc>
              <a:buFontTx/>
              <a:buNone/>
            </a:pPr>
            <a:r>
              <a:rPr lang="en-US" altLang="en-US" sz="2400" dirty="0"/>
              <a:t>Sentence structure, grammar, and spelling should be checked.</a:t>
            </a:r>
          </a:p>
          <a:p>
            <a:pPr marL="0" indent="0">
              <a:lnSpc>
                <a:spcPct val="90000"/>
              </a:lnSpc>
              <a:buFontTx/>
              <a:buNone/>
            </a:pPr>
            <a:endParaRPr lang="en-US" altLang="en-US" sz="2400" dirty="0"/>
          </a:p>
          <a:p>
            <a:pPr marL="0" indent="0">
              <a:lnSpc>
                <a:spcPct val="90000"/>
              </a:lnSpc>
              <a:buFontTx/>
              <a:buNone/>
            </a:pPr>
            <a:r>
              <a:rPr lang="en-US" altLang="en-US" sz="2400" u="sng" dirty="0"/>
              <a:t>Footnoting &amp; References</a:t>
            </a:r>
            <a:br>
              <a:rPr lang="en-US" altLang="en-US" sz="2400" u="sng" dirty="0"/>
            </a:br>
            <a:r>
              <a:rPr lang="en-US" altLang="en-US" sz="2400" dirty="0"/>
              <a:t/>
            </a:r>
            <a:br>
              <a:rPr lang="en-US" altLang="en-US" sz="2400" dirty="0"/>
            </a:br>
            <a:r>
              <a:rPr lang="en-US" altLang="en-US" sz="2400" dirty="0"/>
              <a:t>Footnote the source of quotes, statistics, and tables.  Reference all sources of information used in the</a:t>
            </a:r>
            <a:br>
              <a:rPr lang="en-US" altLang="en-US" sz="2400" dirty="0"/>
            </a:br>
            <a:r>
              <a:rPr lang="en-US" altLang="en-US" sz="2400" dirty="0"/>
              <a:t>preparation of the document. </a:t>
            </a:r>
          </a:p>
          <a:p>
            <a:pPr marL="0" indent="0">
              <a:lnSpc>
                <a:spcPct val="90000"/>
              </a:lnSpc>
              <a:buFontTx/>
              <a:buNone/>
            </a:pPr>
            <a:endParaRPr lang="en-CA" altLang="en-US" sz="2400" dirty="0"/>
          </a:p>
        </p:txBody>
      </p:sp>
    </p:spTree>
    <p:extLst>
      <p:ext uri="{BB962C8B-B14F-4D97-AF65-F5344CB8AC3E}">
        <p14:creationId xmlns:p14="http://schemas.microsoft.com/office/powerpoint/2010/main" val="3578955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7107">
                                            <p:txEl>
                                              <p:pRg st="1" end="1"/>
                                            </p:txEl>
                                          </p:spTgt>
                                        </p:tgtEl>
                                        <p:attrNameLst>
                                          <p:attrName>style.visibility</p:attrName>
                                        </p:attrNameLst>
                                      </p:cBhvr>
                                      <p:to>
                                        <p:strVal val="visible"/>
                                      </p:to>
                                    </p:set>
                                    <p:anim calcmode="lin" valueType="num">
                                      <p:cBhvr additive="base">
                                        <p:cTn id="7" dur="500" fill="hold"/>
                                        <p:tgtEl>
                                          <p:spTgt spid="4710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71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7107">
                                            <p:txEl>
                                              <p:pRg st="3" end="3"/>
                                            </p:txEl>
                                          </p:spTgt>
                                        </p:tgtEl>
                                        <p:attrNameLst>
                                          <p:attrName>style.visibility</p:attrName>
                                        </p:attrNameLst>
                                      </p:cBhvr>
                                      <p:to>
                                        <p:strVal val="visible"/>
                                      </p:to>
                                    </p:set>
                                    <p:anim calcmode="lin" valueType="num">
                                      <p:cBhvr additive="base">
                                        <p:cTn id="13" dur="500" fill="hold"/>
                                        <p:tgtEl>
                                          <p:spTgt spid="47107">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710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7107">
                                            <p:txEl>
                                              <p:pRg st="5" end="5"/>
                                            </p:txEl>
                                          </p:spTgt>
                                        </p:tgtEl>
                                        <p:attrNameLst>
                                          <p:attrName>style.visibility</p:attrName>
                                        </p:attrNameLst>
                                      </p:cBhvr>
                                      <p:to>
                                        <p:strVal val="visible"/>
                                      </p:to>
                                    </p:set>
                                    <p:anim calcmode="lin" valueType="num">
                                      <p:cBhvr additive="base">
                                        <p:cTn id="19" dur="500" fill="hold"/>
                                        <p:tgtEl>
                                          <p:spTgt spid="47107">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710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906982" y="0"/>
            <a:ext cx="5237018" cy="762000"/>
          </a:xfrm>
          <a:solidFill>
            <a:schemeClr val="accent2"/>
          </a:solidFill>
        </p:spPr>
        <p:txBody>
          <a:bodyPr/>
          <a:lstStyle/>
          <a:p>
            <a:r>
              <a:rPr lang="en-US" altLang="en-US" dirty="0">
                <a:latin typeface="Franklin Gothic Book" panose="020B0503020102020204" pitchFamily="34" charset="0"/>
              </a:rPr>
              <a:t>Proposal Content</a:t>
            </a:r>
            <a:endParaRPr lang="en-CA" altLang="en-US" dirty="0">
              <a:latin typeface="Franklin Gothic Book" panose="020B0503020102020204" pitchFamily="34" charset="0"/>
            </a:endParaRPr>
          </a:p>
        </p:txBody>
      </p:sp>
      <p:sp>
        <p:nvSpPr>
          <p:cNvPr id="18435" name="Rectangle 3"/>
          <p:cNvSpPr>
            <a:spLocks noGrp="1" noChangeArrowheads="1"/>
          </p:cNvSpPr>
          <p:nvPr>
            <p:ph type="body" idx="1"/>
          </p:nvPr>
        </p:nvSpPr>
        <p:spPr>
          <a:xfrm>
            <a:off x="1267691" y="1295400"/>
            <a:ext cx="7772400" cy="4648200"/>
          </a:xfrm>
        </p:spPr>
        <p:txBody>
          <a:bodyPr>
            <a:normAutofit fontScale="92500" lnSpcReduction="10000"/>
          </a:bodyPr>
          <a:lstStyle/>
          <a:p>
            <a:pPr marL="117475" indent="-117475">
              <a:lnSpc>
                <a:spcPct val="90000"/>
              </a:lnSpc>
              <a:buFontTx/>
              <a:buNone/>
            </a:pPr>
            <a:r>
              <a:rPr lang="en-CA" altLang="en-US" sz="2400" dirty="0"/>
              <a:t>The content of </a:t>
            </a:r>
            <a:r>
              <a:rPr lang="en-US" altLang="en-US" sz="2400" dirty="0"/>
              <a:t>the </a:t>
            </a:r>
            <a:r>
              <a:rPr lang="en-CA" altLang="en-US" sz="2400" dirty="0"/>
              <a:t>proposal varies depending on the nature of the project and the funding agency(s) involved</a:t>
            </a:r>
            <a:br>
              <a:rPr lang="en-CA" altLang="en-US" sz="2400" dirty="0"/>
            </a:br>
            <a:r>
              <a:rPr lang="en-CA" altLang="en-US" sz="2400" dirty="0"/>
              <a:t/>
            </a:r>
            <a:br>
              <a:rPr lang="en-CA" altLang="en-US" sz="2400" dirty="0"/>
            </a:br>
            <a:r>
              <a:rPr lang="en-US" altLang="en-US" sz="2400" u="sng" dirty="0"/>
              <a:t>Typical content includes:</a:t>
            </a:r>
            <a:r>
              <a:rPr lang="en-US" altLang="en-US" sz="2400" dirty="0"/>
              <a:t> </a:t>
            </a:r>
          </a:p>
          <a:p>
            <a:pPr marL="117475" indent="-117475">
              <a:lnSpc>
                <a:spcPct val="90000"/>
              </a:lnSpc>
              <a:buFontTx/>
              <a:buNone/>
            </a:pPr>
            <a:endParaRPr lang="en-US" altLang="en-US" sz="2400" dirty="0"/>
          </a:p>
          <a:p>
            <a:pPr marL="117475" indent="-117475">
              <a:lnSpc>
                <a:spcPct val="90000"/>
              </a:lnSpc>
            </a:pPr>
            <a:r>
              <a:rPr lang="en-US" altLang="en-US" sz="2400" dirty="0"/>
              <a:t>House Keeping Data: A</a:t>
            </a:r>
            <a:r>
              <a:rPr lang="en-CA" altLang="en-US" sz="2400" dirty="0" err="1"/>
              <a:t>pplicant's</a:t>
            </a:r>
            <a:r>
              <a:rPr lang="en-CA" altLang="en-US" sz="2400" dirty="0"/>
              <a:t> name, form of organization</a:t>
            </a:r>
            <a:r>
              <a:rPr lang="en-US" altLang="en-US" sz="2400" dirty="0"/>
              <a:t>, and </a:t>
            </a:r>
            <a:r>
              <a:rPr lang="en-CA" altLang="en-US" sz="2400" dirty="0"/>
              <a:t>contact </a:t>
            </a:r>
            <a:r>
              <a:rPr lang="en-US" altLang="en-US" sz="2400" dirty="0"/>
              <a:t>information</a:t>
            </a:r>
            <a:r>
              <a:rPr lang="en-CA" altLang="en-US" sz="2400" dirty="0"/>
              <a:t> </a:t>
            </a:r>
            <a:br>
              <a:rPr lang="en-CA" altLang="en-US" sz="2400" dirty="0"/>
            </a:br>
            <a:r>
              <a:rPr lang="en-CA" altLang="en-US" sz="2400" dirty="0"/>
              <a:t> </a:t>
            </a:r>
          </a:p>
          <a:p>
            <a:pPr marL="117475" indent="-117475">
              <a:lnSpc>
                <a:spcPct val="90000"/>
              </a:lnSpc>
            </a:pPr>
            <a:r>
              <a:rPr lang="en-US" altLang="en-US" sz="2400" dirty="0"/>
              <a:t>Executive Summary: A</a:t>
            </a:r>
            <a:r>
              <a:rPr lang="en-CA" altLang="en-US" sz="2400" dirty="0"/>
              <a:t> concise </a:t>
            </a:r>
            <a:r>
              <a:rPr lang="en-CA" altLang="en-US" sz="2400" dirty="0" err="1"/>
              <a:t>summar</a:t>
            </a:r>
            <a:r>
              <a:rPr lang="en-US" altLang="en-US" sz="2400" dirty="0"/>
              <a:t>y of</a:t>
            </a:r>
            <a:r>
              <a:rPr lang="en-CA" altLang="en-US" sz="2400" dirty="0"/>
              <a:t> the key points</a:t>
            </a:r>
            <a:r>
              <a:rPr lang="en-US" altLang="en-US" sz="2400" dirty="0"/>
              <a:t>. It </a:t>
            </a:r>
            <a:r>
              <a:rPr lang="en-CA" altLang="en-US" sz="2400" dirty="0"/>
              <a:t>should not exceed two pages in length</a:t>
            </a:r>
            <a:br>
              <a:rPr lang="en-CA" altLang="en-US" sz="2400" dirty="0"/>
            </a:br>
            <a:endParaRPr lang="en-US" altLang="en-US" sz="2400" dirty="0"/>
          </a:p>
          <a:p>
            <a:pPr marL="117475" indent="-117475">
              <a:lnSpc>
                <a:spcPct val="90000"/>
              </a:lnSpc>
            </a:pPr>
            <a:r>
              <a:rPr lang="en-US" altLang="en-US" sz="2400" dirty="0"/>
              <a:t>Project Description:  A</a:t>
            </a:r>
            <a:r>
              <a:rPr lang="en-CA" altLang="en-US" sz="2400" dirty="0"/>
              <a:t> narrative that clearly explains</a:t>
            </a:r>
            <a:br>
              <a:rPr lang="en-CA" altLang="en-US" sz="2400" dirty="0"/>
            </a:br>
            <a:r>
              <a:rPr lang="en-CA" altLang="en-US" sz="2400" dirty="0"/>
              <a:t>to the reader what the project is</a:t>
            </a:r>
            <a:r>
              <a:rPr lang="en-US" altLang="en-US" sz="2400" dirty="0"/>
              <a:t> and what its limits</a:t>
            </a:r>
            <a:br>
              <a:rPr lang="en-US" altLang="en-US" sz="2400" dirty="0"/>
            </a:br>
            <a:r>
              <a:rPr lang="en-US" altLang="en-US" sz="2400" dirty="0"/>
              <a:t>are (what is not part of the project)</a:t>
            </a:r>
            <a:r>
              <a:rPr lang="en-CA" altLang="en-US" sz="2400" dirty="0"/>
              <a:t> </a:t>
            </a:r>
          </a:p>
        </p:txBody>
      </p:sp>
    </p:spTree>
    <p:extLst>
      <p:ext uri="{BB962C8B-B14F-4D97-AF65-F5344CB8AC3E}">
        <p14:creationId xmlns:p14="http://schemas.microsoft.com/office/powerpoint/2010/main" val="764469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additive="base">
                                        <p:cTn id="7" dur="500" fill="hold"/>
                                        <p:tgtEl>
                                          <p:spTgt spid="184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35">
                                            <p:txEl>
                                              <p:pRg st="2" end="2"/>
                                            </p:txEl>
                                          </p:spTgt>
                                        </p:tgtEl>
                                        <p:attrNameLst>
                                          <p:attrName>style.visibility</p:attrName>
                                        </p:attrNameLst>
                                      </p:cBhvr>
                                      <p:to>
                                        <p:strVal val="visible"/>
                                      </p:to>
                                    </p:set>
                                    <p:anim calcmode="lin" valueType="num">
                                      <p:cBhvr additive="base">
                                        <p:cTn id="13" dur="5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4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435">
                                            <p:txEl>
                                              <p:pRg st="3" end="3"/>
                                            </p:txEl>
                                          </p:spTgt>
                                        </p:tgtEl>
                                        <p:attrNameLst>
                                          <p:attrName>style.visibility</p:attrName>
                                        </p:attrNameLst>
                                      </p:cBhvr>
                                      <p:to>
                                        <p:strVal val="visible"/>
                                      </p:to>
                                    </p:set>
                                    <p:anim calcmode="lin" valueType="num">
                                      <p:cBhvr additive="base">
                                        <p:cTn id="19" dur="500" fill="hold"/>
                                        <p:tgtEl>
                                          <p:spTgt spid="1843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3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435">
                                            <p:txEl>
                                              <p:pRg st="4" end="4"/>
                                            </p:txEl>
                                          </p:spTgt>
                                        </p:tgtEl>
                                        <p:attrNameLst>
                                          <p:attrName>style.visibility</p:attrName>
                                        </p:attrNameLst>
                                      </p:cBhvr>
                                      <p:to>
                                        <p:strVal val="visible"/>
                                      </p:to>
                                    </p:set>
                                    <p:anim calcmode="lin" valueType="num">
                                      <p:cBhvr additive="base">
                                        <p:cTn id="25" dur="500" fill="hold"/>
                                        <p:tgtEl>
                                          <p:spTgt spid="1843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843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754582" y="0"/>
            <a:ext cx="5389418" cy="838200"/>
          </a:xfrm>
          <a:solidFill>
            <a:schemeClr val="accent2"/>
          </a:solidFill>
        </p:spPr>
        <p:txBody>
          <a:bodyPr/>
          <a:lstStyle/>
          <a:p>
            <a:r>
              <a:rPr lang="en-US" altLang="en-US" dirty="0">
                <a:latin typeface="Franklin Gothic Book" panose="020B0503020102020204" pitchFamily="34" charset="0"/>
              </a:rPr>
              <a:t>What is a Proposal?</a:t>
            </a:r>
            <a:endParaRPr lang="en-CA" altLang="en-US" dirty="0">
              <a:latin typeface="Franklin Gothic Book" panose="020B0503020102020204" pitchFamily="34" charset="0"/>
            </a:endParaRPr>
          </a:p>
        </p:txBody>
      </p:sp>
      <p:sp>
        <p:nvSpPr>
          <p:cNvPr id="6147" name="Rectangle 3"/>
          <p:cNvSpPr>
            <a:spLocks noGrp="1" noChangeArrowheads="1"/>
          </p:cNvSpPr>
          <p:nvPr>
            <p:ph type="body" idx="1"/>
          </p:nvPr>
        </p:nvSpPr>
        <p:spPr>
          <a:xfrm>
            <a:off x="228600" y="2604654"/>
            <a:ext cx="9144000" cy="4939145"/>
          </a:xfrm>
        </p:spPr>
        <p:txBody>
          <a:bodyPr/>
          <a:lstStyle/>
          <a:p>
            <a:pPr marL="457200" indent="-457200"/>
            <a:r>
              <a:rPr lang="en-US" altLang="en-US" sz="2400" dirty="0"/>
              <a:t>A proposal is a request for financial assistance</a:t>
            </a:r>
            <a:br>
              <a:rPr lang="en-US" altLang="en-US" sz="2400" dirty="0"/>
            </a:br>
            <a:r>
              <a:rPr lang="en-US" altLang="en-US" sz="2400" dirty="0"/>
              <a:t>to implement a project</a:t>
            </a:r>
          </a:p>
          <a:p>
            <a:pPr marL="457200" indent="-457200"/>
            <a:endParaRPr lang="en-US" altLang="en-US" sz="2400" dirty="0"/>
          </a:p>
          <a:p>
            <a:pPr marL="457200" indent="-457200"/>
            <a:r>
              <a:rPr lang="en-US" altLang="en-US" sz="2400" dirty="0"/>
              <a:t>Funding is sought, in whole or in part, from government funding agencies, charitable foundations, businesses, individuals, and other sources</a:t>
            </a:r>
          </a:p>
          <a:p>
            <a:pPr marL="457200" indent="-457200">
              <a:buFontTx/>
              <a:buNone/>
            </a:pPr>
            <a:r>
              <a:rPr lang="en-US" altLang="en-US" sz="2400" dirty="0"/>
              <a:t>	</a:t>
            </a:r>
          </a:p>
          <a:p>
            <a:pPr marL="457200" indent="-457200"/>
            <a:endParaRPr lang="en-CA" altLang="en-US" sz="2400" dirty="0"/>
          </a:p>
        </p:txBody>
      </p:sp>
    </p:spTree>
    <p:extLst>
      <p:ext uri="{BB962C8B-B14F-4D97-AF65-F5344CB8AC3E}">
        <p14:creationId xmlns:p14="http://schemas.microsoft.com/office/powerpoint/2010/main" val="1875864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7">
                                            <p:txEl>
                                              <p:pRg st="2" end="2"/>
                                            </p:txEl>
                                          </p:spTgt>
                                        </p:tgtEl>
                                        <p:attrNameLst>
                                          <p:attrName>style.visibility</p:attrName>
                                        </p:attrNameLst>
                                      </p:cBhvr>
                                      <p:to>
                                        <p:strVal val="visible"/>
                                      </p:to>
                                    </p:set>
                                    <p:anim calcmode="lin" valueType="num">
                                      <p:cBhvr additive="base">
                                        <p:cTn id="13" dur="500" fill="hold"/>
                                        <p:tgtEl>
                                          <p:spTgt spid="614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7">
                                            <p:txEl>
                                              <p:pRg st="3" end="3"/>
                                            </p:txEl>
                                          </p:spTgt>
                                        </p:tgtEl>
                                        <p:attrNameLst>
                                          <p:attrName>style.visibility</p:attrName>
                                        </p:attrNameLst>
                                      </p:cBhvr>
                                      <p:to>
                                        <p:strVal val="visible"/>
                                      </p:to>
                                    </p:set>
                                    <p:anim calcmode="lin" valueType="num">
                                      <p:cBhvr additive="base">
                                        <p:cTn id="19" dur="500" fill="hold"/>
                                        <p:tgtEl>
                                          <p:spTgt spid="614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75909" y="0"/>
            <a:ext cx="4468091" cy="762000"/>
          </a:xfrm>
          <a:solidFill>
            <a:schemeClr val="accent2"/>
          </a:solidFill>
        </p:spPr>
        <p:txBody>
          <a:bodyPr/>
          <a:lstStyle/>
          <a:p>
            <a:r>
              <a:rPr lang="en-US" altLang="en-US" dirty="0">
                <a:latin typeface="Franklin Gothic Book" panose="020B0503020102020204" pitchFamily="34" charset="0"/>
              </a:rPr>
              <a:t>Proposal Content</a:t>
            </a:r>
            <a:endParaRPr lang="en-CA" altLang="en-US" dirty="0">
              <a:latin typeface="Franklin Gothic Book" panose="020B0503020102020204" pitchFamily="34" charset="0"/>
            </a:endParaRPr>
          </a:p>
        </p:txBody>
      </p:sp>
      <p:sp>
        <p:nvSpPr>
          <p:cNvPr id="19459" name="Rectangle 3"/>
          <p:cNvSpPr>
            <a:spLocks noGrp="1" noChangeArrowheads="1"/>
          </p:cNvSpPr>
          <p:nvPr>
            <p:ph type="body" idx="1"/>
          </p:nvPr>
        </p:nvSpPr>
        <p:spPr>
          <a:xfrm>
            <a:off x="152400" y="1385454"/>
            <a:ext cx="8458200" cy="5015345"/>
          </a:xfrm>
        </p:spPr>
        <p:txBody>
          <a:bodyPr/>
          <a:lstStyle/>
          <a:p>
            <a:r>
              <a:rPr lang="en-US" altLang="en-US" sz="2000" b="1" dirty="0"/>
              <a:t>Project Schedule: </a:t>
            </a:r>
            <a:r>
              <a:rPr lang="en-US" altLang="en-US" sz="2000" dirty="0"/>
              <a:t>It should </a:t>
            </a:r>
            <a:r>
              <a:rPr lang="en-CA" altLang="en-US" sz="2000" dirty="0"/>
              <a:t>clearly indicate when the project will start and end.  It will describe the sequence of </a:t>
            </a:r>
            <a:r>
              <a:rPr lang="en-US" altLang="en-US" sz="2000" dirty="0"/>
              <a:t>project </a:t>
            </a:r>
            <a:r>
              <a:rPr lang="en-CA" altLang="en-US" sz="2000" dirty="0"/>
              <a:t>activities and the duration of these activities</a:t>
            </a:r>
            <a:br>
              <a:rPr lang="en-CA" altLang="en-US" sz="2000" dirty="0"/>
            </a:br>
            <a:endParaRPr lang="en-US" altLang="en-US" sz="2000" dirty="0"/>
          </a:p>
          <a:p>
            <a:r>
              <a:rPr lang="en-US" altLang="en-US" sz="2000" b="1" dirty="0"/>
              <a:t>Project Background: </a:t>
            </a:r>
            <a:r>
              <a:rPr lang="en-CA" altLang="en-US" sz="2000" dirty="0"/>
              <a:t>Readers need to understand the origin and context of your proposal. </a:t>
            </a:r>
            <a:r>
              <a:rPr lang="en-US" altLang="en-US" sz="2000" dirty="0"/>
              <a:t> T</a:t>
            </a:r>
            <a:r>
              <a:rPr lang="en-CA" altLang="en-US" sz="2000" dirty="0"/>
              <a:t>he background section of your proposal </a:t>
            </a:r>
            <a:r>
              <a:rPr lang="en-US" altLang="en-US" sz="2000" dirty="0"/>
              <a:t>explains </a:t>
            </a:r>
            <a:r>
              <a:rPr lang="en-CA" altLang="en-US" sz="2000" dirty="0"/>
              <a:t>why</a:t>
            </a:r>
            <a:r>
              <a:rPr lang="en-US" altLang="en-US" sz="2000" dirty="0"/>
              <a:t> the project is needed</a:t>
            </a:r>
            <a:r>
              <a:rPr lang="en-CA" altLang="en-US" sz="2000" dirty="0"/>
              <a:t>. </a:t>
            </a:r>
            <a:r>
              <a:rPr lang="en-US" altLang="en-US" sz="2000" dirty="0"/>
              <a:t>It should</a:t>
            </a:r>
            <a:r>
              <a:rPr lang="en-CA" altLang="en-US" sz="2000" dirty="0"/>
              <a:t> be logically set out</a:t>
            </a:r>
            <a:r>
              <a:rPr lang="en-US" altLang="en-US" sz="2000" dirty="0"/>
              <a:t> and </a:t>
            </a:r>
            <a:r>
              <a:rPr lang="en-CA" altLang="en-US" sz="2000" dirty="0"/>
              <a:t>reflect any background work and consultations you have already completed</a:t>
            </a:r>
            <a:br>
              <a:rPr lang="en-CA" altLang="en-US" sz="2000" dirty="0"/>
            </a:br>
            <a:endParaRPr lang="en-US" altLang="en-US" sz="2000" dirty="0"/>
          </a:p>
          <a:p>
            <a:r>
              <a:rPr lang="en-US" altLang="en-US" sz="2000" b="1" dirty="0"/>
              <a:t>Goals and Objectives:</a:t>
            </a:r>
            <a:r>
              <a:rPr lang="en-US" altLang="en-US" sz="2000" dirty="0"/>
              <a:t> </a:t>
            </a:r>
            <a:r>
              <a:rPr lang="en-CA" altLang="en-US" sz="2000" dirty="0"/>
              <a:t>The goal of your project should be</a:t>
            </a:r>
            <a:r>
              <a:rPr lang="en-US" altLang="en-US" sz="2000" dirty="0"/>
              <a:t> to </a:t>
            </a:r>
            <a:br>
              <a:rPr lang="en-US" altLang="en-US" sz="2000" dirty="0"/>
            </a:br>
            <a:r>
              <a:rPr lang="en-CA" altLang="en-US" sz="2000" dirty="0"/>
              <a:t>solve the problem described in the proposal background. </a:t>
            </a:r>
            <a:br>
              <a:rPr lang="en-CA" altLang="en-US" sz="2000" dirty="0"/>
            </a:br>
            <a:r>
              <a:rPr lang="en-CA" altLang="en-US" sz="2000" dirty="0"/>
              <a:t/>
            </a:r>
            <a:br>
              <a:rPr lang="en-CA" altLang="en-US" sz="2000" dirty="0"/>
            </a:br>
            <a:r>
              <a:rPr lang="en-CA" altLang="en-US" sz="1800" dirty="0"/>
              <a:t>- </a:t>
            </a:r>
            <a:r>
              <a:rPr lang="en-US" altLang="en-US" sz="1800" dirty="0"/>
              <a:t>Goals </a:t>
            </a:r>
            <a:r>
              <a:rPr lang="en-CA" altLang="en-US" sz="1800" dirty="0"/>
              <a:t>are general, long term broad desires</a:t>
            </a:r>
            <a:br>
              <a:rPr lang="en-CA" altLang="en-US" sz="1800" dirty="0"/>
            </a:br>
            <a:r>
              <a:rPr lang="en-CA" altLang="en-US" sz="1800" dirty="0"/>
              <a:t>- </a:t>
            </a:r>
            <a:r>
              <a:rPr lang="en-US" altLang="en-US" sz="1800" dirty="0"/>
              <a:t>Objectives are</a:t>
            </a:r>
            <a:r>
              <a:rPr lang="en-CA" altLang="en-US" sz="1800" dirty="0"/>
              <a:t> specific</a:t>
            </a:r>
            <a:r>
              <a:rPr lang="en-US" altLang="en-US" sz="1800" dirty="0"/>
              <a:t>, </a:t>
            </a:r>
            <a:r>
              <a:rPr lang="en-CA" altLang="en-US" sz="1800" dirty="0"/>
              <a:t>verifiable</a:t>
            </a:r>
            <a:r>
              <a:rPr lang="en-US" altLang="en-US" sz="1800" dirty="0"/>
              <a:t> outcomes which flow from goals</a:t>
            </a:r>
            <a:r>
              <a:rPr lang="en-CA" altLang="en-US" dirty="0"/>
              <a:t>  </a:t>
            </a:r>
          </a:p>
          <a:p>
            <a:pPr>
              <a:buFontTx/>
              <a:buNone/>
            </a:pPr>
            <a:endParaRPr lang="en-CA" altLang="en-US" dirty="0"/>
          </a:p>
        </p:txBody>
      </p:sp>
    </p:spTree>
    <p:extLst>
      <p:ext uri="{BB962C8B-B14F-4D97-AF65-F5344CB8AC3E}">
        <p14:creationId xmlns:p14="http://schemas.microsoft.com/office/powerpoint/2010/main" val="672846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additive="base">
                                        <p:cTn id="7" dur="500" fill="hold"/>
                                        <p:tgtEl>
                                          <p:spTgt spid="194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459">
                                            <p:txEl>
                                              <p:pRg st="1" end="1"/>
                                            </p:txEl>
                                          </p:spTgt>
                                        </p:tgtEl>
                                        <p:attrNameLst>
                                          <p:attrName>style.visibility</p:attrName>
                                        </p:attrNameLst>
                                      </p:cBhvr>
                                      <p:to>
                                        <p:strVal val="visible"/>
                                      </p:to>
                                    </p:set>
                                    <p:anim calcmode="lin" valueType="num">
                                      <p:cBhvr additive="base">
                                        <p:cTn id="13" dur="500" fill="hold"/>
                                        <p:tgtEl>
                                          <p:spTgt spid="1945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9459">
                                            <p:txEl>
                                              <p:pRg st="2" end="2"/>
                                            </p:txEl>
                                          </p:spTgt>
                                        </p:tgtEl>
                                        <p:attrNameLst>
                                          <p:attrName>style.visibility</p:attrName>
                                        </p:attrNameLst>
                                      </p:cBhvr>
                                      <p:to>
                                        <p:strVal val="visible"/>
                                      </p:to>
                                    </p:set>
                                    <p:anim calcmode="lin" valueType="num">
                                      <p:cBhvr additive="base">
                                        <p:cTn id="19" dur="500" fill="hold"/>
                                        <p:tgtEl>
                                          <p:spTgt spid="1945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945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184073" y="0"/>
            <a:ext cx="4959927" cy="762000"/>
          </a:xfrm>
          <a:solidFill>
            <a:schemeClr val="accent2"/>
          </a:solidFill>
        </p:spPr>
        <p:txBody>
          <a:bodyPr/>
          <a:lstStyle/>
          <a:p>
            <a:r>
              <a:rPr lang="en-US" altLang="en-US" dirty="0">
                <a:latin typeface="Franklin Gothic Book" panose="020B0503020102020204" pitchFamily="34" charset="0"/>
              </a:rPr>
              <a:t>Proposal Content</a:t>
            </a:r>
            <a:endParaRPr lang="en-CA" altLang="en-US" dirty="0">
              <a:latin typeface="Franklin Gothic Book" panose="020B0503020102020204" pitchFamily="34" charset="0"/>
            </a:endParaRPr>
          </a:p>
        </p:txBody>
      </p:sp>
      <p:sp>
        <p:nvSpPr>
          <p:cNvPr id="20483" name="Rectangle 3"/>
          <p:cNvSpPr>
            <a:spLocks noGrp="1" noChangeArrowheads="1"/>
          </p:cNvSpPr>
          <p:nvPr>
            <p:ph type="body" idx="1"/>
          </p:nvPr>
        </p:nvSpPr>
        <p:spPr>
          <a:xfrm>
            <a:off x="554182" y="1066800"/>
            <a:ext cx="8056418" cy="5181600"/>
          </a:xfrm>
        </p:spPr>
        <p:txBody>
          <a:bodyPr>
            <a:normAutofit/>
          </a:bodyPr>
          <a:lstStyle/>
          <a:p>
            <a:pPr marL="0" indent="0" algn="ctr">
              <a:buFontTx/>
              <a:buNone/>
            </a:pPr>
            <a:r>
              <a:rPr lang="en-US" altLang="en-US" sz="2000" u="sng" dirty="0"/>
              <a:t>Partnerships</a:t>
            </a:r>
            <a:br>
              <a:rPr lang="en-US" altLang="en-US" sz="2000" u="sng" dirty="0"/>
            </a:br>
            <a:r>
              <a:rPr lang="en-US" altLang="en-US" sz="2000" dirty="0"/>
              <a:t/>
            </a:r>
            <a:br>
              <a:rPr lang="en-US" altLang="en-US" sz="2000" dirty="0"/>
            </a:br>
            <a:r>
              <a:rPr lang="en-CA" altLang="en-US" sz="2000" dirty="0"/>
              <a:t>Good partnerships demonstrate </a:t>
            </a:r>
            <a:r>
              <a:rPr lang="en-US" altLang="en-US" sz="2000" dirty="0"/>
              <a:t>community </a:t>
            </a:r>
            <a:r>
              <a:rPr lang="en-CA" altLang="en-US" sz="2000" dirty="0"/>
              <a:t>support</a:t>
            </a:r>
            <a:r>
              <a:rPr lang="en-US" altLang="en-US" sz="2000" dirty="0"/>
              <a:t>.  They also provide </a:t>
            </a:r>
            <a:r>
              <a:rPr lang="en-CA" altLang="en-US" sz="2000" dirty="0"/>
              <a:t>access to people</a:t>
            </a:r>
            <a:r>
              <a:rPr lang="en-US" altLang="en-US" sz="2000" dirty="0"/>
              <a:t>,</a:t>
            </a:r>
            <a:r>
              <a:rPr lang="en-CA" altLang="en-US" sz="2000" dirty="0"/>
              <a:t> skills</a:t>
            </a:r>
            <a:r>
              <a:rPr lang="en-US" altLang="en-US" sz="2000" dirty="0"/>
              <a:t>, funding, and in-kind contributions to help with project </a:t>
            </a:r>
            <a:r>
              <a:rPr lang="en-CA" altLang="en-US" sz="2000" dirty="0"/>
              <a:t>planning and implementation.</a:t>
            </a:r>
            <a:br>
              <a:rPr lang="en-CA" altLang="en-US" sz="2000" dirty="0"/>
            </a:br>
            <a:endParaRPr lang="en-CA" altLang="en-US" sz="2000" dirty="0"/>
          </a:p>
          <a:p>
            <a:pPr marL="0" indent="0" algn="ctr">
              <a:buFontTx/>
              <a:buNone/>
            </a:pPr>
            <a:r>
              <a:rPr lang="en-US" altLang="en-US" sz="2000" u="sng" dirty="0"/>
              <a:t>Project Management</a:t>
            </a:r>
            <a:r>
              <a:rPr lang="en-US" altLang="en-US" sz="2000" dirty="0"/>
              <a:t> </a:t>
            </a:r>
            <a:br>
              <a:rPr lang="en-US" altLang="en-US" sz="2000" dirty="0"/>
            </a:br>
            <a:r>
              <a:rPr lang="en-US" altLang="en-US" sz="2000" dirty="0"/>
              <a:t/>
            </a:r>
            <a:br>
              <a:rPr lang="en-US" altLang="en-US" sz="2000" dirty="0"/>
            </a:br>
            <a:r>
              <a:rPr lang="en-US" altLang="en-US" sz="2000" dirty="0"/>
              <a:t>D</a:t>
            </a:r>
            <a:r>
              <a:rPr lang="en-CA" altLang="en-US" sz="2000" dirty="0"/>
              <a:t>escribe the organizational and management structures needed </a:t>
            </a:r>
            <a:r>
              <a:rPr lang="en-CA" altLang="en-US" sz="2000" dirty="0" smtClean="0"/>
              <a:t>to </a:t>
            </a:r>
            <a:r>
              <a:rPr lang="en-CA" altLang="en-US" sz="2000" dirty="0"/>
              <a:t>carry out </a:t>
            </a:r>
            <a:r>
              <a:rPr lang="en-US" altLang="en-US" sz="2000" dirty="0"/>
              <a:t>project activities. </a:t>
            </a:r>
            <a:r>
              <a:rPr lang="en-CA" altLang="en-US" sz="2000" dirty="0"/>
              <a:t>Demonstrate that your </a:t>
            </a:r>
            <a:r>
              <a:rPr lang="en-CA" altLang="en-US" sz="2000" dirty="0" smtClean="0"/>
              <a:t>organization has </a:t>
            </a:r>
            <a:r>
              <a:rPr lang="en-CA" altLang="en-US" sz="2000" dirty="0"/>
              <a:t>the </a:t>
            </a:r>
            <a:r>
              <a:rPr lang="en-US" altLang="en-US" sz="2000" dirty="0"/>
              <a:t>people and systems</a:t>
            </a:r>
            <a:r>
              <a:rPr lang="en-CA" altLang="en-US" sz="2000" dirty="0"/>
              <a:t> to successfully </a:t>
            </a:r>
            <a:r>
              <a:rPr lang="en-CA" altLang="en-US" sz="2000" dirty="0" smtClean="0"/>
              <a:t>undertake the </a:t>
            </a:r>
            <a:r>
              <a:rPr lang="en-CA" altLang="en-US" sz="2000" dirty="0"/>
              <a:t>project</a:t>
            </a:r>
          </a:p>
          <a:p>
            <a:pPr marL="0" indent="0">
              <a:buFontTx/>
              <a:buNone/>
            </a:pPr>
            <a:endParaRPr lang="en-US" altLang="en-US" sz="2000" dirty="0"/>
          </a:p>
          <a:p>
            <a:pPr marL="0" indent="0" algn="ctr">
              <a:buFontTx/>
              <a:buNone/>
            </a:pPr>
            <a:r>
              <a:rPr lang="en-CA" altLang="en-US" sz="2000" u="sng" dirty="0"/>
              <a:t>Resource </a:t>
            </a:r>
            <a:r>
              <a:rPr lang="en-US" altLang="en-US" sz="2000" u="sng" dirty="0"/>
              <a:t>A</a:t>
            </a:r>
            <a:r>
              <a:rPr lang="en-CA" altLang="en-US" sz="2000" u="sng" dirty="0" err="1"/>
              <a:t>llocation</a:t>
            </a:r>
            <a:r>
              <a:rPr lang="en-US" altLang="en-US" sz="2000" dirty="0"/>
              <a:t>  </a:t>
            </a:r>
            <a:br>
              <a:rPr lang="en-US" altLang="en-US" sz="2000" dirty="0"/>
            </a:br>
            <a:r>
              <a:rPr lang="en-US" altLang="en-US" sz="2000" dirty="0"/>
              <a:t/>
            </a:r>
            <a:br>
              <a:rPr lang="en-US" altLang="en-US" sz="2000" dirty="0"/>
            </a:br>
            <a:r>
              <a:rPr lang="en-US" altLang="en-US" sz="2000" dirty="0"/>
              <a:t>Resources include people, cash, equipment, supplies, etc.  </a:t>
            </a:r>
            <a:r>
              <a:rPr lang="en-US" altLang="en-US" sz="2000" dirty="0" smtClean="0"/>
              <a:t>D</a:t>
            </a:r>
            <a:r>
              <a:rPr lang="en-CA" altLang="en-US" sz="2000" dirty="0"/>
              <a:t>e</a:t>
            </a:r>
            <a:r>
              <a:rPr lang="en-US" altLang="en-US" sz="2000" dirty="0"/>
              <a:t>scribe</a:t>
            </a:r>
            <a:r>
              <a:rPr lang="en-CA" altLang="en-US" sz="2000" dirty="0"/>
              <a:t> what is required, how much, when it is needed, </a:t>
            </a:r>
            <a:r>
              <a:rPr lang="en-CA" altLang="en-US" sz="2000" dirty="0" smtClean="0"/>
              <a:t>by </a:t>
            </a:r>
            <a:r>
              <a:rPr lang="en-CA" altLang="en-US" sz="2000" dirty="0"/>
              <a:t>whom, and where</a:t>
            </a:r>
            <a:endParaRPr lang="en-CA" altLang="en-US" dirty="0"/>
          </a:p>
        </p:txBody>
      </p:sp>
    </p:spTree>
    <p:extLst>
      <p:ext uri="{BB962C8B-B14F-4D97-AF65-F5344CB8AC3E}">
        <p14:creationId xmlns:p14="http://schemas.microsoft.com/office/powerpoint/2010/main" val="2335433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additive="base">
                                        <p:cTn id="7" dur="500" fill="hold"/>
                                        <p:tgtEl>
                                          <p:spTgt spid="204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483">
                                            <p:txEl>
                                              <p:pRg st="1" end="1"/>
                                            </p:txEl>
                                          </p:spTgt>
                                        </p:tgtEl>
                                        <p:attrNameLst>
                                          <p:attrName>style.visibility</p:attrName>
                                        </p:attrNameLst>
                                      </p:cBhvr>
                                      <p:to>
                                        <p:strVal val="visible"/>
                                      </p:to>
                                    </p:set>
                                    <p:anim calcmode="lin" valueType="num">
                                      <p:cBhvr additive="base">
                                        <p:cTn id="13" dur="500" fill="hold"/>
                                        <p:tgtEl>
                                          <p:spTgt spid="204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8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483">
                                            <p:txEl>
                                              <p:pRg st="3" end="3"/>
                                            </p:txEl>
                                          </p:spTgt>
                                        </p:tgtEl>
                                        <p:attrNameLst>
                                          <p:attrName>style.visibility</p:attrName>
                                        </p:attrNameLst>
                                      </p:cBhvr>
                                      <p:to>
                                        <p:strVal val="visible"/>
                                      </p:to>
                                    </p:set>
                                    <p:anim calcmode="lin" valueType="num">
                                      <p:cBhvr additive="base">
                                        <p:cTn id="19" dur="500" fill="hold"/>
                                        <p:tgtEl>
                                          <p:spTgt spid="2048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048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461164" y="-13855"/>
            <a:ext cx="4682836" cy="762000"/>
          </a:xfrm>
          <a:solidFill>
            <a:schemeClr val="accent2"/>
          </a:solidFill>
        </p:spPr>
        <p:txBody>
          <a:bodyPr/>
          <a:lstStyle/>
          <a:p>
            <a:r>
              <a:rPr lang="en-US" altLang="en-US" dirty="0">
                <a:latin typeface="Franklin Gothic Book" panose="020B0503020102020204" pitchFamily="34" charset="0"/>
              </a:rPr>
              <a:t>Proposal Content</a:t>
            </a:r>
            <a:endParaRPr lang="en-CA" altLang="en-US" dirty="0">
              <a:latin typeface="Franklin Gothic Book" panose="020B0503020102020204" pitchFamily="34" charset="0"/>
            </a:endParaRPr>
          </a:p>
        </p:txBody>
      </p:sp>
      <p:sp>
        <p:nvSpPr>
          <p:cNvPr id="21507" name="Rectangle 3"/>
          <p:cNvSpPr>
            <a:spLocks noGrp="1" noChangeArrowheads="1"/>
          </p:cNvSpPr>
          <p:nvPr>
            <p:ph type="body" idx="1"/>
          </p:nvPr>
        </p:nvSpPr>
        <p:spPr>
          <a:xfrm>
            <a:off x="540327" y="1046018"/>
            <a:ext cx="8458200" cy="5029200"/>
          </a:xfrm>
        </p:spPr>
        <p:txBody>
          <a:bodyPr/>
          <a:lstStyle/>
          <a:p>
            <a:pPr marL="0" indent="0" algn="ctr">
              <a:lnSpc>
                <a:spcPct val="90000"/>
              </a:lnSpc>
              <a:buFontTx/>
              <a:buNone/>
            </a:pPr>
            <a:r>
              <a:rPr lang="en-CA" altLang="en-US" sz="2000" u="sng" dirty="0"/>
              <a:t>Marketing</a:t>
            </a:r>
            <a:r>
              <a:rPr lang="en-US" altLang="en-US" sz="2000" u="sng" dirty="0"/>
              <a:t> Plan</a:t>
            </a:r>
            <a:r>
              <a:rPr lang="en-CA" altLang="en-US" sz="2000" dirty="0"/>
              <a:t> </a:t>
            </a:r>
            <a:br>
              <a:rPr lang="en-CA" altLang="en-US" sz="2000" dirty="0"/>
            </a:br>
            <a:r>
              <a:rPr lang="en-CA" altLang="en-US" sz="2000" dirty="0"/>
              <a:t>It is required to ensure the long-term viability of projects</a:t>
            </a:r>
            <a:r>
              <a:rPr lang="en-US" altLang="en-US" sz="2000" dirty="0"/>
              <a:t> </a:t>
            </a:r>
            <a:r>
              <a:rPr lang="en-CA" altLang="en-US" sz="2000" dirty="0"/>
              <a:t>which require healthy revenues to be self sufficient. </a:t>
            </a:r>
            <a:r>
              <a:rPr lang="en-US" altLang="en-US" sz="2000" dirty="0"/>
              <a:t> You</a:t>
            </a:r>
            <a:r>
              <a:rPr lang="en-CA" altLang="en-US" sz="2000" dirty="0"/>
              <a:t> must demonstrate that you understand what your intended customers want, the size of your market, and how to succeed in the market</a:t>
            </a:r>
            <a:br>
              <a:rPr lang="en-CA" altLang="en-US" sz="2000" dirty="0"/>
            </a:br>
            <a:r>
              <a:rPr lang="en-CA" altLang="en-US" sz="2000" dirty="0"/>
              <a:t>  </a:t>
            </a:r>
            <a:endParaRPr lang="en-US" altLang="en-US" sz="2000" dirty="0"/>
          </a:p>
          <a:p>
            <a:pPr marL="0" indent="0" algn="ctr">
              <a:lnSpc>
                <a:spcPct val="90000"/>
              </a:lnSpc>
              <a:buFontTx/>
              <a:buNone/>
            </a:pPr>
            <a:r>
              <a:rPr lang="en-CA" altLang="en-US" sz="2000" u="sng" dirty="0"/>
              <a:t>Budget </a:t>
            </a:r>
          </a:p>
          <a:p>
            <a:pPr marL="0" indent="0" algn="ctr">
              <a:lnSpc>
                <a:spcPct val="90000"/>
              </a:lnSpc>
              <a:buFontTx/>
              <a:buNone/>
            </a:pPr>
            <a:r>
              <a:rPr lang="en-CA" altLang="en-US" sz="2000" dirty="0"/>
              <a:t>Breakdown costs as much as possible to demonstrate that your </a:t>
            </a:r>
            <a:r>
              <a:rPr lang="en-CA" altLang="en-US" sz="2000" dirty="0" smtClean="0"/>
              <a:t>budget </a:t>
            </a:r>
            <a:r>
              <a:rPr lang="en-CA" altLang="en-US" sz="2000" dirty="0"/>
              <a:t>is comprehensive and well thought out.  </a:t>
            </a:r>
            <a:r>
              <a:rPr lang="en-US" altLang="en-US" sz="2000" dirty="0"/>
              <a:t>Ensure that </a:t>
            </a:r>
            <a:r>
              <a:rPr lang="en-US" altLang="en-US" sz="2000" dirty="0" smtClean="0"/>
              <a:t>you have </a:t>
            </a:r>
            <a:r>
              <a:rPr lang="en-US" altLang="en-US" sz="2000" dirty="0"/>
              <a:t>not overlooked items</a:t>
            </a:r>
            <a:br>
              <a:rPr lang="en-US" altLang="en-US" sz="2000" dirty="0"/>
            </a:br>
            <a:endParaRPr lang="en-US" altLang="en-US" sz="2000" dirty="0"/>
          </a:p>
          <a:p>
            <a:pPr marL="0" indent="0" algn="ctr">
              <a:lnSpc>
                <a:spcPct val="90000"/>
              </a:lnSpc>
              <a:buFontTx/>
              <a:buNone/>
            </a:pPr>
            <a:r>
              <a:rPr lang="en-US" altLang="en-US" sz="2000" u="sng" dirty="0"/>
              <a:t>Other F</a:t>
            </a:r>
            <a:r>
              <a:rPr lang="en-CA" altLang="en-US" sz="2000" u="sng" dirty="0" err="1"/>
              <a:t>inancial</a:t>
            </a:r>
            <a:r>
              <a:rPr lang="en-CA" altLang="en-US" sz="2000" u="sng" dirty="0"/>
              <a:t> </a:t>
            </a:r>
            <a:r>
              <a:rPr lang="en-US" altLang="en-US" sz="2000" u="sng" dirty="0"/>
              <a:t>I</a:t>
            </a:r>
            <a:r>
              <a:rPr lang="en-CA" altLang="en-US" sz="2000" u="sng" dirty="0" err="1"/>
              <a:t>nformation</a:t>
            </a:r>
            <a:r>
              <a:rPr lang="en-US" altLang="en-US" sz="2000" dirty="0"/>
              <a:t>  </a:t>
            </a:r>
            <a:endParaRPr lang="en-US" altLang="en-US" sz="2000" dirty="0" smtClean="0"/>
          </a:p>
          <a:p>
            <a:pPr marL="0" indent="0" algn="ctr">
              <a:lnSpc>
                <a:spcPct val="90000"/>
              </a:lnSpc>
              <a:buFontTx/>
              <a:buNone/>
            </a:pPr>
            <a:r>
              <a:rPr lang="en-US" altLang="en-US" sz="2000" dirty="0" smtClean="0"/>
              <a:t>R</a:t>
            </a:r>
            <a:r>
              <a:rPr lang="en-CA" altLang="en-US" sz="2000" dirty="0" err="1"/>
              <a:t>equire</a:t>
            </a:r>
            <a:r>
              <a:rPr lang="en-US" altLang="en-US" sz="2000" dirty="0" err="1"/>
              <a:t>ments</a:t>
            </a:r>
            <a:r>
              <a:rPr lang="en-CA" altLang="en-US" sz="2000" dirty="0"/>
              <a:t> will vary </a:t>
            </a:r>
            <a:r>
              <a:rPr lang="en-CA" altLang="en-US" sz="2000" dirty="0" smtClean="0"/>
              <a:t>depending on </a:t>
            </a:r>
            <a:r>
              <a:rPr lang="en-CA" altLang="en-US" sz="2000" dirty="0"/>
              <a:t>the nature of your project, total funding required, and </a:t>
            </a:r>
            <a:r>
              <a:rPr lang="en-CA" altLang="en-US" sz="2000" dirty="0" smtClean="0"/>
              <a:t>programs </a:t>
            </a:r>
            <a:r>
              <a:rPr lang="en-CA" altLang="en-US" sz="2000" dirty="0"/>
              <a:t>applied for.  </a:t>
            </a:r>
            <a:r>
              <a:rPr lang="en-US" altLang="en-US" sz="2000" dirty="0"/>
              <a:t>C</a:t>
            </a:r>
            <a:r>
              <a:rPr lang="en-CA" altLang="en-US" sz="2000" dirty="0"/>
              <a:t>ash flow projections, </a:t>
            </a:r>
            <a:r>
              <a:rPr lang="en-CA" altLang="en-US" sz="2000" dirty="0" smtClean="0"/>
              <a:t>revenue statements</a:t>
            </a:r>
            <a:r>
              <a:rPr lang="en-CA" altLang="en-US" sz="2000" dirty="0"/>
              <a:t>, and balance sheets</a:t>
            </a:r>
            <a:r>
              <a:rPr lang="en-US" altLang="en-US" sz="2000" dirty="0"/>
              <a:t> may be required.</a:t>
            </a:r>
            <a:r>
              <a:rPr lang="en-CA" altLang="en-US" sz="2400" dirty="0"/>
              <a:t> </a:t>
            </a:r>
          </a:p>
        </p:txBody>
      </p:sp>
    </p:spTree>
    <p:extLst>
      <p:ext uri="{BB962C8B-B14F-4D97-AF65-F5344CB8AC3E}">
        <p14:creationId xmlns:p14="http://schemas.microsoft.com/office/powerpoint/2010/main" val="2782063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507">
                                            <p:txEl>
                                              <p:pRg st="1" end="1"/>
                                            </p:txEl>
                                          </p:spTgt>
                                        </p:tgtEl>
                                        <p:attrNameLst>
                                          <p:attrName>style.visibility</p:attrName>
                                        </p:attrNameLst>
                                      </p:cBhvr>
                                      <p:to>
                                        <p:strVal val="visible"/>
                                      </p:to>
                                    </p:set>
                                    <p:anim calcmode="lin" valueType="num">
                                      <p:cBhvr additive="base">
                                        <p:cTn id="13" dur="500" fill="hold"/>
                                        <p:tgtEl>
                                          <p:spTgt spid="2150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15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507">
                                            <p:txEl>
                                              <p:pRg st="2" end="2"/>
                                            </p:txEl>
                                          </p:spTgt>
                                        </p:tgtEl>
                                        <p:attrNameLst>
                                          <p:attrName>style.visibility</p:attrName>
                                        </p:attrNameLst>
                                      </p:cBhvr>
                                      <p:to>
                                        <p:strVal val="visible"/>
                                      </p:to>
                                    </p:set>
                                    <p:anim calcmode="lin" valueType="num">
                                      <p:cBhvr additive="base">
                                        <p:cTn id="19" dur="5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150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1507">
                                            <p:txEl>
                                              <p:pRg st="3" end="3"/>
                                            </p:txEl>
                                          </p:spTgt>
                                        </p:tgtEl>
                                        <p:attrNameLst>
                                          <p:attrName>style.visibility</p:attrName>
                                        </p:attrNameLst>
                                      </p:cBhvr>
                                      <p:to>
                                        <p:strVal val="visible"/>
                                      </p:to>
                                    </p:set>
                                    <p:anim calcmode="lin" valueType="num">
                                      <p:cBhvr additive="base">
                                        <p:cTn id="25" dur="500" fill="hold"/>
                                        <p:tgtEl>
                                          <p:spTgt spid="2150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150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1507">
                                            <p:txEl>
                                              <p:pRg st="4" end="4"/>
                                            </p:txEl>
                                          </p:spTgt>
                                        </p:tgtEl>
                                        <p:attrNameLst>
                                          <p:attrName>style.visibility</p:attrName>
                                        </p:attrNameLst>
                                      </p:cBhvr>
                                      <p:to>
                                        <p:strVal val="visible"/>
                                      </p:to>
                                    </p:set>
                                    <p:anim calcmode="lin" valueType="num">
                                      <p:cBhvr additive="base">
                                        <p:cTn id="31" dur="500" fill="hold"/>
                                        <p:tgtEl>
                                          <p:spTgt spid="2150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150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301836" y="0"/>
            <a:ext cx="4842164" cy="838200"/>
          </a:xfrm>
          <a:solidFill>
            <a:schemeClr val="accent2"/>
          </a:solidFill>
        </p:spPr>
        <p:txBody>
          <a:bodyPr/>
          <a:lstStyle/>
          <a:p>
            <a:r>
              <a:rPr lang="en-US" altLang="en-US" dirty="0">
                <a:latin typeface="Franklin Gothic Book" panose="020B0503020102020204" pitchFamily="34" charset="0"/>
              </a:rPr>
              <a:t>Proposal Content</a:t>
            </a:r>
            <a:endParaRPr lang="en-CA" altLang="en-US" dirty="0">
              <a:latin typeface="Franklin Gothic Book" panose="020B0503020102020204" pitchFamily="34" charset="0"/>
            </a:endParaRPr>
          </a:p>
        </p:txBody>
      </p:sp>
      <p:sp>
        <p:nvSpPr>
          <p:cNvPr id="22531" name="Rectangle 3"/>
          <p:cNvSpPr>
            <a:spLocks noGrp="1" noChangeArrowheads="1"/>
          </p:cNvSpPr>
          <p:nvPr>
            <p:ph type="body" idx="1"/>
          </p:nvPr>
        </p:nvSpPr>
        <p:spPr>
          <a:xfrm>
            <a:off x="381000" y="1295400"/>
            <a:ext cx="8382000" cy="5105400"/>
          </a:xfrm>
        </p:spPr>
        <p:txBody>
          <a:bodyPr>
            <a:normAutofit/>
          </a:bodyPr>
          <a:lstStyle/>
          <a:p>
            <a:pPr marL="0" indent="0" algn="ctr">
              <a:lnSpc>
                <a:spcPct val="90000"/>
              </a:lnSpc>
              <a:buFontTx/>
              <a:buNone/>
            </a:pPr>
            <a:r>
              <a:rPr lang="en-US" altLang="en-US" sz="2000" u="sng" dirty="0"/>
              <a:t>Economic and Social Benefits</a:t>
            </a:r>
            <a:br>
              <a:rPr lang="en-US" altLang="en-US" sz="2000" u="sng" dirty="0"/>
            </a:br>
            <a:r>
              <a:rPr lang="en-US" altLang="en-US" sz="2000" u="sng" dirty="0"/>
              <a:t/>
            </a:r>
            <a:br>
              <a:rPr lang="en-US" altLang="en-US" sz="2000" u="sng" dirty="0"/>
            </a:br>
            <a:r>
              <a:rPr lang="en-CA" altLang="en-US" sz="2000" dirty="0"/>
              <a:t>You will need to demonstrate how target groups will benefit from your proposal.  Often there are direct and  indirect beneficiaries.  You should distinguish between them and indicate how each will benefit.</a:t>
            </a:r>
          </a:p>
          <a:p>
            <a:pPr marL="0" indent="0" algn="ctr">
              <a:lnSpc>
                <a:spcPct val="90000"/>
              </a:lnSpc>
              <a:buFontTx/>
              <a:buNone/>
            </a:pPr>
            <a:r>
              <a:rPr lang="en-CA" altLang="en-US" sz="2000" dirty="0"/>
              <a:t>  </a:t>
            </a:r>
            <a:r>
              <a:rPr lang="en-US" altLang="en-US" sz="2000" dirty="0" smtClean="0"/>
              <a:t>E</a:t>
            </a:r>
            <a:r>
              <a:rPr lang="en-CA" altLang="en-US" sz="2000" dirty="0" err="1"/>
              <a:t>conomic</a:t>
            </a:r>
            <a:r>
              <a:rPr lang="en-CA" altLang="en-US" sz="2000" dirty="0"/>
              <a:t> benefits include</a:t>
            </a:r>
            <a:r>
              <a:rPr lang="en-US" altLang="en-US" sz="2000" dirty="0"/>
              <a:t>: </a:t>
            </a:r>
            <a:r>
              <a:rPr lang="en-CA" altLang="en-US" sz="2000" dirty="0"/>
              <a:t>Short-term </a:t>
            </a:r>
            <a:r>
              <a:rPr lang="en-US" altLang="en-US" sz="2000" dirty="0"/>
              <a:t>project </a:t>
            </a:r>
            <a:r>
              <a:rPr lang="en-CA" altLang="en-US" sz="2000" dirty="0"/>
              <a:t>employment</a:t>
            </a:r>
            <a:r>
              <a:rPr lang="en-US" altLang="en-US" sz="2000" dirty="0"/>
              <a:t>, </a:t>
            </a:r>
            <a:r>
              <a:rPr lang="en-CA" altLang="en-US" sz="2000" dirty="0"/>
              <a:t>long-term employment</a:t>
            </a:r>
            <a:r>
              <a:rPr lang="en-US" altLang="en-US" sz="2000" dirty="0"/>
              <a:t>, s</a:t>
            </a:r>
            <a:r>
              <a:rPr lang="en-CA" altLang="en-US" sz="2000" dirty="0"/>
              <a:t>kill development</a:t>
            </a:r>
            <a:r>
              <a:rPr lang="en-US" altLang="en-US" sz="2000" dirty="0"/>
              <a:t>, and </a:t>
            </a:r>
            <a:r>
              <a:rPr lang="en-CA" altLang="en-US" sz="2000" dirty="0"/>
              <a:t>increased </a:t>
            </a:r>
            <a:r>
              <a:rPr lang="en-US" altLang="en-US" sz="2000" dirty="0"/>
              <a:t>ta</a:t>
            </a:r>
            <a:r>
              <a:rPr lang="en-CA" altLang="en-US" sz="2000" dirty="0"/>
              <a:t>x revenues</a:t>
            </a:r>
            <a:r>
              <a:rPr lang="en-US" altLang="en-US" sz="2000" dirty="0"/>
              <a:t>.   </a:t>
            </a:r>
          </a:p>
          <a:p>
            <a:pPr marL="0" indent="0" algn="ctr">
              <a:lnSpc>
                <a:spcPct val="90000"/>
              </a:lnSpc>
            </a:pPr>
            <a:endParaRPr lang="en-US" altLang="en-US" sz="2000" dirty="0"/>
          </a:p>
          <a:p>
            <a:pPr marL="0" indent="0" algn="ctr">
              <a:lnSpc>
                <a:spcPct val="90000"/>
              </a:lnSpc>
            </a:pPr>
            <a:r>
              <a:rPr lang="en-CA" altLang="en-US" sz="2000" dirty="0"/>
              <a:t>Social benefits are non-financial, positive outcomes for target </a:t>
            </a:r>
            <a:r>
              <a:rPr lang="en-CA" altLang="en-US" sz="2000" dirty="0" smtClean="0"/>
              <a:t>groups</a:t>
            </a:r>
            <a:r>
              <a:rPr lang="en-US" altLang="en-US" sz="2000" dirty="0"/>
              <a:t>.  </a:t>
            </a:r>
          </a:p>
          <a:p>
            <a:pPr marL="0" indent="0" algn="ctr">
              <a:lnSpc>
                <a:spcPct val="90000"/>
              </a:lnSpc>
            </a:pPr>
            <a:endParaRPr lang="en-US" altLang="en-US" sz="2000" dirty="0"/>
          </a:p>
          <a:p>
            <a:pPr marL="0" indent="0" algn="ctr">
              <a:lnSpc>
                <a:spcPct val="90000"/>
              </a:lnSpc>
            </a:pPr>
            <a:r>
              <a:rPr lang="en-CA" altLang="en-US" sz="2000" dirty="0"/>
              <a:t>Some social benefits include:</a:t>
            </a:r>
            <a:r>
              <a:rPr lang="en-US" altLang="en-US" sz="2000" dirty="0"/>
              <a:t> t</a:t>
            </a:r>
            <a:r>
              <a:rPr lang="en-CA" altLang="en-US" sz="2000" dirty="0"/>
              <a:t>he preservation of historic </a:t>
            </a:r>
            <a:r>
              <a:rPr lang="en-CA" altLang="en-US" sz="2000" dirty="0" smtClean="0"/>
              <a:t>resources</a:t>
            </a:r>
            <a:r>
              <a:rPr lang="en-US" altLang="en-US" sz="2000" dirty="0"/>
              <a:t>, </a:t>
            </a:r>
            <a:r>
              <a:rPr lang="en-CA" altLang="en-US" sz="2000" dirty="0"/>
              <a:t>increased community confidence</a:t>
            </a:r>
            <a:r>
              <a:rPr lang="en-US" altLang="en-US" sz="2000" dirty="0"/>
              <a:t>, p</a:t>
            </a:r>
            <a:r>
              <a:rPr lang="en-CA" altLang="en-US" sz="2000" dirty="0" err="1"/>
              <a:t>ublic</a:t>
            </a:r>
            <a:r>
              <a:rPr lang="en-CA" altLang="en-US" sz="2000" dirty="0"/>
              <a:t> </a:t>
            </a:r>
            <a:r>
              <a:rPr lang="en-CA" altLang="en-US" sz="2000" dirty="0" smtClean="0"/>
              <a:t>education</a:t>
            </a:r>
            <a:r>
              <a:rPr lang="en-US" altLang="en-US" sz="2000" dirty="0"/>
              <a:t>, </a:t>
            </a:r>
            <a:r>
              <a:rPr lang="en-CA" altLang="en-US" sz="2000" dirty="0"/>
              <a:t>recreational space</a:t>
            </a:r>
            <a:r>
              <a:rPr lang="en-US" altLang="en-US" sz="2000" dirty="0"/>
              <a:t>, and the p</a:t>
            </a:r>
            <a:r>
              <a:rPr lang="en-CA" altLang="en-US" sz="2000" dirty="0" smtClean="0"/>
              <a:t>reservation </a:t>
            </a:r>
            <a:r>
              <a:rPr lang="en-CA" altLang="en-US" sz="2000" dirty="0"/>
              <a:t>of </a:t>
            </a:r>
            <a:r>
              <a:rPr lang="en-CA" altLang="en-US" sz="2000" dirty="0" smtClean="0"/>
              <a:t>wildlife habitat</a:t>
            </a:r>
            <a:r>
              <a:rPr lang="en-US" altLang="en-US" sz="2000" dirty="0"/>
              <a:t>.</a:t>
            </a:r>
            <a:endParaRPr lang="en-CA" altLang="en-US" sz="2000" dirty="0"/>
          </a:p>
          <a:p>
            <a:pPr marL="0" indent="0">
              <a:lnSpc>
                <a:spcPct val="90000"/>
              </a:lnSpc>
            </a:pPr>
            <a:endParaRPr lang="en-CA" altLang="en-US" sz="2000" dirty="0"/>
          </a:p>
        </p:txBody>
      </p:sp>
    </p:spTree>
    <p:extLst>
      <p:ext uri="{BB962C8B-B14F-4D97-AF65-F5344CB8AC3E}">
        <p14:creationId xmlns:p14="http://schemas.microsoft.com/office/powerpoint/2010/main" val="3593746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calcmode="lin" valueType="num">
                                      <p:cBhvr additive="base">
                                        <p:cTn id="7" dur="500" fill="hold"/>
                                        <p:tgtEl>
                                          <p:spTgt spid="225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25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2531">
                                            <p:txEl>
                                              <p:pRg st="1" end="1"/>
                                            </p:txEl>
                                          </p:spTgt>
                                        </p:tgtEl>
                                        <p:attrNameLst>
                                          <p:attrName>style.visibility</p:attrName>
                                        </p:attrNameLst>
                                      </p:cBhvr>
                                      <p:to>
                                        <p:strVal val="visible"/>
                                      </p:to>
                                    </p:set>
                                    <p:anim calcmode="lin" valueType="num">
                                      <p:cBhvr additive="base">
                                        <p:cTn id="13" dur="500" fill="hold"/>
                                        <p:tgtEl>
                                          <p:spTgt spid="225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25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2531">
                                            <p:txEl>
                                              <p:pRg st="3" end="3"/>
                                            </p:txEl>
                                          </p:spTgt>
                                        </p:tgtEl>
                                        <p:attrNameLst>
                                          <p:attrName>style.visibility</p:attrName>
                                        </p:attrNameLst>
                                      </p:cBhvr>
                                      <p:to>
                                        <p:strVal val="visible"/>
                                      </p:to>
                                    </p:set>
                                    <p:anim calcmode="lin" valueType="num">
                                      <p:cBhvr additive="base">
                                        <p:cTn id="19" dur="500" fill="hold"/>
                                        <p:tgtEl>
                                          <p:spTgt spid="2253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253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2531">
                                            <p:txEl>
                                              <p:pRg st="5" end="5"/>
                                            </p:txEl>
                                          </p:spTgt>
                                        </p:tgtEl>
                                        <p:attrNameLst>
                                          <p:attrName>style.visibility</p:attrName>
                                        </p:attrNameLst>
                                      </p:cBhvr>
                                      <p:to>
                                        <p:strVal val="visible"/>
                                      </p:to>
                                    </p:set>
                                    <p:anim calcmode="lin" valueType="num">
                                      <p:cBhvr additive="base">
                                        <p:cTn id="25" dur="500" fill="hold"/>
                                        <p:tgtEl>
                                          <p:spTgt spid="22531">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253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5832765" y="0"/>
            <a:ext cx="3311235" cy="762000"/>
          </a:xfrm>
          <a:solidFill>
            <a:schemeClr val="accent2"/>
          </a:solidFill>
        </p:spPr>
        <p:txBody>
          <a:bodyPr/>
          <a:lstStyle/>
          <a:p>
            <a:r>
              <a:rPr lang="en-US" altLang="en-US" dirty="0">
                <a:latin typeface="Franklin Gothic Book" panose="020B0503020102020204" pitchFamily="34" charset="0"/>
              </a:rPr>
              <a:t>Follow-up</a:t>
            </a:r>
            <a:endParaRPr lang="en-CA" altLang="en-US" dirty="0">
              <a:latin typeface="Franklin Gothic Book" panose="020B0503020102020204" pitchFamily="34" charset="0"/>
            </a:endParaRPr>
          </a:p>
        </p:txBody>
      </p:sp>
      <p:sp>
        <p:nvSpPr>
          <p:cNvPr id="30723" name="Rectangle 3"/>
          <p:cNvSpPr>
            <a:spLocks noGrp="1" noChangeArrowheads="1"/>
          </p:cNvSpPr>
          <p:nvPr>
            <p:ph type="body" idx="1"/>
          </p:nvPr>
        </p:nvSpPr>
        <p:spPr>
          <a:xfrm>
            <a:off x="152399" y="1911926"/>
            <a:ext cx="8825345" cy="4717473"/>
          </a:xfrm>
        </p:spPr>
        <p:txBody>
          <a:bodyPr/>
          <a:lstStyle/>
          <a:p>
            <a:r>
              <a:rPr lang="en-US" altLang="en-US" sz="2400" dirty="0"/>
              <a:t>Sometimes proposals</a:t>
            </a:r>
            <a:r>
              <a:rPr lang="en-CA" altLang="en-US" sz="2400" dirty="0"/>
              <a:t> require some clarification. In your proposal cover letter, express a willingness to be interviewed personally by the funding agency</a:t>
            </a:r>
            <a:endParaRPr lang="en-US" altLang="en-US" sz="2400" dirty="0"/>
          </a:p>
          <a:p>
            <a:endParaRPr lang="en-US" altLang="en-US" sz="2400" dirty="0"/>
          </a:p>
          <a:p>
            <a:r>
              <a:rPr lang="en-US" altLang="en-US" sz="2400" dirty="0"/>
              <a:t>After submission, t</a:t>
            </a:r>
            <a:r>
              <a:rPr lang="en-CA" altLang="en-US" sz="2400" dirty="0" err="1"/>
              <a:t>ry</a:t>
            </a:r>
            <a:r>
              <a:rPr lang="en-CA" altLang="en-US" sz="2400" dirty="0"/>
              <a:t> to open up phone or e-mail conversations with those reviewing the proposal and </a:t>
            </a:r>
            <a:r>
              <a:rPr lang="en-CA" altLang="en-US" sz="2400" dirty="0" smtClean="0"/>
              <a:t>offer </a:t>
            </a:r>
            <a:r>
              <a:rPr lang="en-CA" altLang="en-US" sz="2400" dirty="0"/>
              <a:t>to provide any clarification or additional </a:t>
            </a:r>
            <a:r>
              <a:rPr lang="en-CA" altLang="en-US" sz="2400" dirty="0" smtClean="0"/>
              <a:t>information </a:t>
            </a:r>
            <a:r>
              <a:rPr lang="en-CA" altLang="en-US" sz="2400" dirty="0"/>
              <a:t>which may be required  </a:t>
            </a:r>
            <a:endParaRPr lang="en-US" altLang="en-US" sz="2400" dirty="0"/>
          </a:p>
          <a:p>
            <a:endParaRPr lang="en-US" altLang="en-US" sz="2400" dirty="0"/>
          </a:p>
          <a:p>
            <a:r>
              <a:rPr lang="en-CA" altLang="en-US" sz="2400" dirty="0"/>
              <a:t>Approach funding agencies as partners and do not </a:t>
            </a:r>
            <a:r>
              <a:rPr lang="en-CA" altLang="en-US" sz="2400" dirty="0" smtClean="0"/>
              <a:t>adopt </a:t>
            </a:r>
            <a:r>
              <a:rPr lang="en-CA" altLang="en-US" sz="2400" dirty="0"/>
              <a:t>an adversarial tone </a:t>
            </a:r>
          </a:p>
        </p:txBody>
      </p:sp>
    </p:spTree>
    <p:extLst>
      <p:ext uri="{BB962C8B-B14F-4D97-AF65-F5344CB8AC3E}">
        <p14:creationId xmlns:p14="http://schemas.microsoft.com/office/powerpoint/2010/main" val="982427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 calcmode="lin" valueType="num">
                                      <p:cBhvr additive="base">
                                        <p:cTn id="7" dur="500" fill="hold"/>
                                        <p:tgtEl>
                                          <p:spTgt spid="307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07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723">
                                            <p:txEl>
                                              <p:pRg st="2" end="2"/>
                                            </p:txEl>
                                          </p:spTgt>
                                        </p:tgtEl>
                                        <p:attrNameLst>
                                          <p:attrName>style.visibility</p:attrName>
                                        </p:attrNameLst>
                                      </p:cBhvr>
                                      <p:to>
                                        <p:strVal val="visible"/>
                                      </p:to>
                                    </p:set>
                                    <p:anim calcmode="lin" valueType="num">
                                      <p:cBhvr additive="base">
                                        <p:cTn id="13" dur="500" fill="hold"/>
                                        <p:tgtEl>
                                          <p:spTgt spid="3072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723">
                                            <p:txEl>
                                              <p:pRg st="4" end="4"/>
                                            </p:txEl>
                                          </p:spTgt>
                                        </p:tgtEl>
                                        <p:attrNameLst>
                                          <p:attrName>style.visibility</p:attrName>
                                        </p:attrNameLst>
                                      </p:cBhvr>
                                      <p:to>
                                        <p:strVal val="visible"/>
                                      </p:to>
                                    </p:set>
                                    <p:anim calcmode="lin" valueType="num">
                                      <p:cBhvr additive="base">
                                        <p:cTn id="19" dur="500" fill="hold"/>
                                        <p:tgtEl>
                                          <p:spTgt spid="3072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072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5636" y="2955926"/>
            <a:ext cx="8285018" cy="1325563"/>
          </a:xfrm>
        </p:spPr>
        <p:txBody>
          <a:bodyPr>
            <a:noAutofit/>
          </a:bodyPr>
          <a:lstStyle/>
          <a:p>
            <a:r>
              <a:rPr lang="en-US" sz="19900" dirty="0" smtClean="0">
                <a:solidFill>
                  <a:srgbClr val="C00000"/>
                </a:solidFill>
                <a:latin typeface="Edwardian Script ITC" panose="030303020407070D0804" pitchFamily="66" charset="0"/>
              </a:rPr>
              <a:t>Thank you</a:t>
            </a:r>
            <a:endParaRPr lang="en-US" sz="19900" dirty="0">
              <a:solidFill>
                <a:srgbClr val="C00000"/>
              </a:solidFill>
              <a:latin typeface="Edwardian Script ITC" panose="030303020407070D0804" pitchFamily="66" charset="0"/>
            </a:endParaRPr>
          </a:p>
        </p:txBody>
      </p:sp>
    </p:spTree>
    <p:extLst>
      <p:ext uri="{BB962C8B-B14F-4D97-AF65-F5344CB8AC3E}">
        <p14:creationId xmlns:p14="http://schemas.microsoft.com/office/powerpoint/2010/main" val="39671136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197926" y="13855"/>
            <a:ext cx="4946073" cy="838200"/>
          </a:xfrm>
          <a:solidFill>
            <a:schemeClr val="accent2"/>
          </a:solidFill>
        </p:spPr>
        <p:txBody>
          <a:bodyPr/>
          <a:lstStyle/>
          <a:p>
            <a:r>
              <a:rPr lang="en-US" altLang="en-US" dirty="0">
                <a:latin typeface="Franklin Gothic Book" panose="020B0503020102020204" pitchFamily="34" charset="0"/>
              </a:rPr>
              <a:t>Course Context</a:t>
            </a:r>
            <a:endParaRPr lang="en-CA" altLang="en-US" dirty="0">
              <a:latin typeface="Franklin Gothic Book" panose="020B0503020102020204" pitchFamily="34" charset="0"/>
            </a:endParaRPr>
          </a:p>
        </p:txBody>
      </p:sp>
      <p:sp>
        <p:nvSpPr>
          <p:cNvPr id="41987" name="Rectangle 3"/>
          <p:cNvSpPr>
            <a:spLocks noGrp="1" noChangeArrowheads="1"/>
          </p:cNvSpPr>
          <p:nvPr>
            <p:ph type="body" idx="1"/>
          </p:nvPr>
        </p:nvSpPr>
        <p:spPr>
          <a:xfrm>
            <a:off x="457200" y="2189018"/>
            <a:ext cx="9144000" cy="4973782"/>
          </a:xfrm>
        </p:spPr>
        <p:txBody>
          <a:bodyPr/>
          <a:lstStyle/>
          <a:p>
            <a:pPr marL="457200" indent="-457200"/>
            <a:r>
              <a:rPr lang="en-US" altLang="en-US" sz="2400" dirty="0"/>
              <a:t>Proposal writing is a skill and requires </a:t>
            </a:r>
            <a:r>
              <a:rPr lang="en-US" altLang="en-US" sz="2400" dirty="0" smtClean="0"/>
              <a:t>considerable knowledge </a:t>
            </a:r>
            <a:r>
              <a:rPr lang="en-US" altLang="en-US" sz="2400" dirty="0"/>
              <a:t>in many disciplines. </a:t>
            </a:r>
          </a:p>
          <a:p>
            <a:pPr marL="457200" indent="-457200"/>
            <a:endParaRPr lang="en-US" altLang="en-US" sz="2400" dirty="0"/>
          </a:p>
          <a:p>
            <a:pPr marL="457200" indent="-457200"/>
            <a:r>
              <a:rPr lang="en-US" altLang="en-US" sz="2400" dirty="0"/>
              <a:t>If you do not have proposal writing </a:t>
            </a:r>
            <a:r>
              <a:rPr lang="en-US" altLang="en-US" sz="2400" dirty="0" smtClean="0"/>
              <a:t>skills, your </a:t>
            </a:r>
            <a:r>
              <a:rPr lang="en-US" altLang="en-US" sz="2400" dirty="0"/>
              <a:t>organization will not obtain the funding </a:t>
            </a:r>
            <a:r>
              <a:rPr lang="en-US" altLang="en-US" sz="2400" dirty="0" smtClean="0"/>
              <a:t>required </a:t>
            </a:r>
            <a:r>
              <a:rPr lang="en-US" altLang="en-US" sz="2400" dirty="0"/>
              <a:t>to carryout its projects</a:t>
            </a:r>
          </a:p>
          <a:p>
            <a:pPr marL="457200" indent="-457200"/>
            <a:endParaRPr lang="en-US" altLang="en-US" sz="2400" dirty="0"/>
          </a:p>
          <a:p>
            <a:pPr marL="457200" indent="-457200"/>
            <a:r>
              <a:rPr lang="en-US" altLang="en-US" sz="2400" dirty="0"/>
              <a:t>These materials</a:t>
            </a:r>
            <a:r>
              <a:rPr lang="en-CA" altLang="en-US" sz="2400" dirty="0"/>
              <a:t> will help you identify </a:t>
            </a:r>
            <a:r>
              <a:rPr lang="en-CA" altLang="en-US" sz="2400" dirty="0" smtClean="0"/>
              <a:t>issues relevant </a:t>
            </a:r>
            <a:r>
              <a:rPr lang="en-CA" altLang="en-US" sz="2400" dirty="0"/>
              <a:t>to your proposal</a:t>
            </a:r>
          </a:p>
        </p:txBody>
      </p:sp>
    </p:spTree>
    <p:extLst>
      <p:ext uri="{BB962C8B-B14F-4D97-AF65-F5344CB8AC3E}">
        <p14:creationId xmlns:p14="http://schemas.microsoft.com/office/powerpoint/2010/main" val="537323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 calcmode="lin" valueType="num">
                                      <p:cBhvr additive="base">
                                        <p:cTn id="7" dur="500" fill="hold"/>
                                        <p:tgtEl>
                                          <p:spTgt spid="419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19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1987">
                                            <p:txEl>
                                              <p:pRg st="2" end="2"/>
                                            </p:txEl>
                                          </p:spTgt>
                                        </p:tgtEl>
                                        <p:attrNameLst>
                                          <p:attrName>style.visibility</p:attrName>
                                        </p:attrNameLst>
                                      </p:cBhvr>
                                      <p:to>
                                        <p:strVal val="visible"/>
                                      </p:to>
                                    </p:set>
                                    <p:anim calcmode="lin" valueType="num">
                                      <p:cBhvr additive="base">
                                        <p:cTn id="13" dur="500" fill="hold"/>
                                        <p:tgtEl>
                                          <p:spTgt spid="41987">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19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1987">
                                            <p:txEl>
                                              <p:pRg st="4" end="4"/>
                                            </p:txEl>
                                          </p:spTgt>
                                        </p:tgtEl>
                                        <p:attrNameLst>
                                          <p:attrName>style.visibility</p:attrName>
                                        </p:attrNameLst>
                                      </p:cBhvr>
                                      <p:to>
                                        <p:strVal val="visible"/>
                                      </p:to>
                                    </p:set>
                                    <p:anim calcmode="lin" valueType="num">
                                      <p:cBhvr additive="base">
                                        <p:cTn id="19" dur="500" fill="hold"/>
                                        <p:tgtEl>
                                          <p:spTgt spid="41987">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198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754583" y="-1"/>
            <a:ext cx="5389418" cy="1233055"/>
          </a:xfrm>
          <a:solidFill>
            <a:schemeClr val="accent2"/>
          </a:solidFill>
        </p:spPr>
        <p:txBody>
          <a:bodyPr>
            <a:normAutofit fontScale="90000"/>
          </a:bodyPr>
          <a:lstStyle/>
          <a:p>
            <a:r>
              <a:rPr lang="en-US" altLang="en-US" b="1" u="sng" dirty="0">
                <a:latin typeface="Franklin Gothic Book" panose="020B0503020102020204" pitchFamily="34" charset="0"/>
              </a:rPr>
              <a:t>E</a:t>
            </a:r>
            <a:r>
              <a:rPr lang="en-CA" altLang="en-US" b="1" u="sng" dirty="0" err="1">
                <a:latin typeface="Franklin Gothic Book" panose="020B0503020102020204" pitchFamily="34" charset="0"/>
              </a:rPr>
              <a:t>lements</a:t>
            </a:r>
            <a:r>
              <a:rPr lang="en-CA" altLang="en-US" b="1" u="sng" dirty="0">
                <a:latin typeface="Franklin Gothic Book" panose="020B0503020102020204" pitchFamily="34" charset="0"/>
              </a:rPr>
              <a:t> of effective proposal writing</a:t>
            </a:r>
            <a:endParaRPr lang="en-CA" altLang="en-US" dirty="0">
              <a:latin typeface="Franklin Gothic Book" panose="020B0503020102020204" pitchFamily="34" charset="0"/>
            </a:endParaRPr>
          </a:p>
        </p:txBody>
      </p:sp>
      <p:sp>
        <p:nvSpPr>
          <p:cNvPr id="3117" name="Rectangle 45"/>
          <p:cNvSpPr>
            <a:spLocks noChangeArrowheads="1"/>
          </p:cNvSpPr>
          <p:nvPr/>
        </p:nvSpPr>
        <p:spPr bwMode="auto">
          <a:xfrm>
            <a:off x="997527" y="1676400"/>
            <a:ext cx="7827818"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a:defRPr sz="2400">
                <a:solidFill>
                  <a:schemeClr val="tx1"/>
                </a:solidFill>
                <a:latin typeface="Times New Roman" panose="02020603050405020304" pitchFamily="18" charset="0"/>
              </a:defRPr>
            </a:lvl1pPr>
            <a:lvl2pPr marL="571500">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fontAlgn="base">
              <a:spcBef>
                <a:spcPct val="0"/>
              </a:spcBef>
              <a:spcAft>
                <a:spcPct val="0"/>
              </a:spcAft>
              <a:defRPr sz="2400">
                <a:solidFill>
                  <a:schemeClr val="tx1"/>
                </a:solidFill>
                <a:latin typeface="Times New Roman" panose="02020603050405020304" pitchFamily="18" charset="0"/>
              </a:defRPr>
            </a:lvl6pPr>
            <a:lvl7pPr fontAlgn="base">
              <a:spcBef>
                <a:spcPct val="0"/>
              </a:spcBef>
              <a:spcAft>
                <a:spcPct val="0"/>
              </a:spcAft>
              <a:defRPr sz="2400">
                <a:solidFill>
                  <a:schemeClr val="tx1"/>
                </a:solidFill>
                <a:latin typeface="Times New Roman" panose="02020603050405020304" pitchFamily="18" charset="0"/>
              </a:defRPr>
            </a:lvl7pPr>
            <a:lvl8pPr fontAlgn="base">
              <a:spcBef>
                <a:spcPct val="0"/>
              </a:spcBef>
              <a:spcAft>
                <a:spcPct val="0"/>
              </a:spcAft>
              <a:defRPr sz="2400">
                <a:solidFill>
                  <a:schemeClr val="tx1"/>
                </a:solidFill>
                <a:latin typeface="Times New Roman" panose="02020603050405020304" pitchFamily="18" charset="0"/>
              </a:defRPr>
            </a:lvl8pPr>
            <a:lvl9pPr fontAlgn="base">
              <a:spcBef>
                <a:spcPct val="0"/>
              </a:spcBef>
              <a:spcAft>
                <a:spcPct val="0"/>
              </a:spcAft>
              <a:defRPr sz="2400">
                <a:solidFill>
                  <a:schemeClr val="tx1"/>
                </a:solidFill>
                <a:latin typeface="Times New Roman" panose="02020603050405020304" pitchFamily="18" charset="0"/>
              </a:defRPr>
            </a:lvl9pPr>
          </a:lstStyle>
          <a:p>
            <a:pPr>
              <a:buFontTx/>
              <a:buChar char="•"/>
            </a:pPr>
            <a:r>
              <a:rPr lang="en-CA" altLang="en-US" dirty="0" smtClean="0">
                <a:latin typeface="Franklin Gothic Book" panose="020B0503020102020204" pitchFamily="34" charset="0"/>
              </a:rPr>
              <a:t>Proper formatting</a:t>
            </a:r>
          </a:p>
          <a:p>
            <a:pPr>
              <a:buFontTx/>
              <a:buChar char="•"/>
            </a:pPr>
            <a:r>
              <a:rPr lang="en-CA" altLang="en-US" dirty="0" smtClean="0">
                <a:latin typeface="Franklin Gothic Book" panose="020B0503020102020204" pitchFamily="34" charset="0"/>
              </a:rPr>
              <a:t>Content development</a:t>
            </a:r>
          </a:p>
          <a:p>
            <a:pPr>
              <a:buFontTx/>
              <a:buChar char="•"/>
            </a:pPr>
            <a:r>
              <a:rPr lang="en-CA" altLang="en-US" dirty="0" smtClean="0">
                <a:latin typeface="Franklin Gothic Book" panose="020B0503020102020204" pitchFamily="34" charset="0"/>
              </a:rPr>
              <a:t>Satisfying </a:t>
            </a:r>
            <a:r>
              <a:rPr lang="en-CA" altLang="en-US" dirty="0">
                <a:latin typeface="Franklin Gothic Book" panose="020B0503020102020204" pitchFamily="34" charset="0"/>
              </a:rPr>
              <a:t>program criteria</a:t>
            </a:r>
          </a:p>
          <a:p>
            <a:pPr>
              <a:buFontTx/>
              <a:buChar char="•"/>
            </a:pPr>
            <a:r>
              <a:rPr lang="en-CA" altLang="en-US" dirty="0">
                <a:latin typeface="Franklin Gothic Book" panose="020B0503020102020204" pitchFamily="34" charset="0"/>
              </a:rPr>
              <a:t>Demonstrating economic and social benefits</a:t>
            </a:r>
          </a:p>
          <a:p>
            <a:pPr>
              <a:buFontTx/>
              <a:buChar char="•"/>
            </a:pPr>
            <a:r>
              <a:rPr lang="en-CA" altLang="en-US" dirty="0">
                <a:latin typeface="Franklin Gothic Book" panose="020B0503020102020204" pitchFamily="34" charset="0"/>
              </a:rPr>
              <a:t>Addressing funding agency requirements</a:t>
            </a:r>
          </a:p>
          <a:p>
            <a:pPr>
              <a:buFontTx/>
              <a:buChar char="•"/>
            </a:pPr>
            <a:r>
              <a:rPr lang="en-CA" altLang="en-US" dirty="0">
                <a:latin typeface="Franklin Gothic Book" panose="020B0503020102020204" pitchFamily="34" charset="0"/>
              </a:rPr>
              <a:t>Demonstrating the sustainability of the project’s output</a:t>
            </a:r>
          </a:p>
          <a:p>
            <a:pPr>
              <a:buFontTx/>
              <a:buChar char="•"/>
            </a:pPr>
            <a:r>
              <a:rPr lang="en-US" altLang="en-US" dirty="0">
                <a:latin typeface="Franklin Gothic Book" panose="020B0503020102020204" pitchFamily="34" charset="0"/>
              </a:rPr>
              <a:t>Selecting qualified </a:t>
            </a:r>
            <a:r>
              <a:rPr lang="en-CA" altLang="en-US" dirty="0">
                <a:latin typeface="Franklin Gothic Book" panose="020B0503020102020204" pitchFamily="34" charset="0"/>
              </a:rPr>
              <a:t>consultant</a:t>
            </a:r>
            <a:r>
              <a:rPr lang="en-US" altLang="en-US" dirty="0">
                <a:latin typeface="Franklin Gothic Book" panose="020B0503020102020204" pitchFamily="34" charset="0"/>
              </a:rPr>
              <a:t>s</a:t>
            </a:r>
            <a:endParaRPr lang="en-CA" altLang="en-US" dirty="0">
              <a:latin typeface="Franklin Gothic Book" panose="020B0503020102020204" pitchFamily="34" charset="0"/>
            </a:endParaRPr>
          </a:p>
          <a:p>
            <a:pPr>
              <a:buFontTx/>
              <a:buChar char="•"/>
            </a:pPr>
            <a:r>
              <a:rPr lang="en-CA" altLang="en-US" dirty="0">
                <a:latin typeface="Franklin Gothic Book" panose="020B0503020102020204" pitchFamily="34" charset="0"/>
              </a:rPr>
              <a:t>Monitoring and evaluation</a:t>
            </a:r>
            <a:r>
              <a:rPr lang="en-US" altLang="en-US" dirty="0">
                <a:latin typeface="Franklin Gothic Book" panose="020B0503020102020204" pitchFamily="34" charset="0"/>
              </a:rPr>
              <a:t> provisions</a:t>
            </a:r>
            <a:r>
              <a:rPr lang="en-CA" altLang="en-US" dirty="0">
                <a:latin typeface="Franklin Gothic Book" panose="020B0503020102020204" pitchFamily="34" charset="0"/>
              </a:rPr>
              <a:t> </a:t>
            </a:r>
          </a:p>
          <a:p>
            <a:pPr>
              <a:buFontTx/>
              <a:buChar char="•"/>
            </a:pPr>
            <a:r>
              <a:rPr lang="en-CA" altLang="en-US" dirty="0">
                <a:latin typeface="Franklin Gothic Book" panose="020B0503020102020204" pitchFamily="34" charset="0"/>
              </a:rPr>
              <a:t>Proposal follow up</a:t>
            </a:r>
          </a:p>
          <a:p>
            <a:pPr>
              <a:buFontTx/>
              <a:buChar char="•"/>
            </a:pPr>
            <a:r>
              <a:rPr lang="en-US" altLang="en-US" dirty="0">
                <a:latin typeface="Franklin Gothic Book" panose="020B0503020102020204" pitchFamily="34" charset="0"/>
              </a:rPr>
              <a:t>Proper </a:t>
            </a:r>
            <a:r>
              <a:rPr lang="en-US" altLang="en-US" dirty="0" smtClean="0">
                <a:latin typeface="Franklin Gothic Book" panose="020B0503020102020204" pitchFamily="34" charset="0"/>
              </a:rPr>
              <a:t>referencing</a:t>
            </a:r>
            <a:endParaRPr lang="en-US" altLang="en-US" dirty="0">
              <a:latin typeface="Franklin Gothic Book" panose="020B0503020102020204" pitchFamily="34" charset="0"/>
            </a:endParaRPr>
          </a:p>
        </p:txBody>
      </p:sp>
    </p:spTree>
    <p:extLst>
      <p:ext uri="{BB962C8B-B14F-4D97-AF65-F5344CB8AC3E}">
        <p14:creationId xmlns:p14="http://schemas.microsoft.com/office/powerpoint/2010/main" val="3443763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117">
                                            <p:txEl>
                                              <p:pRg st="0" end="0"/>
                                            </p:txEl>
                                          </p:spTgt>
                                        </p:tgtEl>
                                        <p:attrNameLst>
                                          <p:attrName>style.visibility</p:attrName>
                                        </p:attrNameLst>
                                      </p:cBhvr>
                                      <p:to>
                                        <p:strVal val="visible"/>
                                      </p:to>
                                    </p:set>
                                    <p:anim calcmode="lin" valueType="num">
                                      <p:cBhvr additive="base">
                                        <p:cTn id="7" dur="500" fill="hold"/>
                                        <p:tgtEl>
                                          <p:spTgt spid="311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11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117">
                                            <p:txEl>
                                              <p:pRg st="1" end="1"/>
                                            </p:txEl>
                                          </p:spTgt>
                                        </p:tgtEl>
                                        <p:attrNameLst>
                                          <p:attrName>style.visibility</p:attrName>
                                        </p:attrNameLst>
                                      </p:cBhvr>
                                      <p:to>
                                        <p:strVal val="visible"/>
                                      </p:to>
                                    </p:set>
                                    <p:anim calcmode="lin" valueType="num">
                                      <p:cBhvr additive="base">
                                        <p:cTn id="13" dur="500" fill="hold"/>
                                        <p:tgtEl>
                                          <p:spTgt spid="311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11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117">
                                            <p:txEl>
                                              <p:pRg st="2" end="2"/>
                                            </p:txEl>
                                          </p:spTgt>
                                        </p:tgtEl>
                                        <p:attrNameLst>
                                          <p:attrName>style.visibility</p:attrName>
                                        </p:attrNameLst>
                                      </p:cBhvr>
                                      <p:to>
                                        <p:strVal val="visible"/>
                                      </p:to>
                                    </p:set>
                                    <p:anim calcmode="lin" valueType="num">
                                      <p:cBhvr additive="base">
                                        <p:cTn id="19" dur="500" fill="hold"/>
                                        <p:tgtEl>
                                          <p:spTgt spid="311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11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117">
                                            <p:txEl>
                                              <p:pRg st="3" end="3"/>
                                            </p:txEl>
                                          </p:spTgt>
                                        </p:tgtEl>
                                        <p:attrNameLst>
                                          <p:attrName>style.visibility</p:attrName>
                                        </p:attrNameLst>
                                      </p:cBhvr>
                                      <p:to>
                                        <p:strVal val="visible"/>
                                      </p:to>
                                    </p:set>
                                    <p:anim calcmode="lin" valueType="num">
                                      <p:cBhvr additive="base">
                                        <p:cTn id="25" dur="500" fill="hold"/>
                                        <p:tgtEl>
                                          <p:spTgt spid="311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11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117">
                                            <p:txEl>
                                              <p:pRg st="4" end="4"/>
                                            </p:txEl>
                                          </p:spTgt>
                                        </p:tgtEl>
                                        <p:attrNameLst>
                                          <p:attrName>style.visibility</p:attrName>
                                        </p:attrNameLst>
                                      </p:cBhvr>
                                      <p:to>
                                        <p:strVal val="visible"/>
                                      </p:to>
                                    </p:set>
                                    <p:anim calcmode="lin" valueType="num">
                                      <p:cBhvr additive="base">
                                        <p:cTn id="31" dur="500" fill="hold"/>
                                        <p:tgtEl>
                                          <p:spTgt spid="311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11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117">
                                            <p:txEl>
                                              <p:pRg st="5" end="5"/>
                                            </p:txEl>
                                          </p:spTgt>
                                        </p:tgtEl>
                                        <p:attrNameLst>
                                          <p:attrName>style.visibility</p:attrName>
                                        </p:attrNameLst>
                                      </p:cBhvr>
                                      <p:to>
                                        <p:strVal val="visible"/>
                                      </p:to>
                                    </p:set>
                                    <p:anim calcmode="lin" valueType="num">
                                      <p:cBhvr additive="base">
                                        <p:cTn id="37" dur="500" fill="hold"/>
                                        <p:tgtEl>
                                          <p:spTgt spid="311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11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117">
                                            <p:txEl>
                                              <p:pRg st="6" end="6"/>
                                            </p:txEl>
                                          </p:spTgt>
                                        </p:tgtEl>
                                        <p:attrNameLst>
                                          <p:attrName>style.visibility</p:attrName>
                                        </p:attrNameLst>
                                      </p:cBhvr>
                                      <p:to>
                                        <p:strVal val="visible"/>
                                      </p:to>
                                    </p:set>
                                    <p:anim calcmode="lin" valueType="num">
                                      <p:cBhvr additive="base">
                                        <p:cTn id="43" dur="500" fill="hold"/>
                                        <p:tgtEl>
                                          <p:spTgt spid="311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11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117">
                                            <p:txEl>
                                              <p:pRg st="7" end="7"/>
                                            </p:txEl>
                                          </p:spTgt>
                                        </p:tgtEl>
                                        <p:attrNameLst>
                                          <p:attrName>style.visibility</p:attrName>
                                        </p:attrNameLst>
                                      </p:cBhvr>
                                      <p:to>
                                        <p:strVal val="visible"/>
                                      </p:to>
                                    </p:set>
                                    <p:anim calcmode="lin" valueType="num">
                                      <p:cBhvr additive="base">
                                        <p:cTn id="49" dur="500" fill="hold"/>
                                        <p:tgtEl>
                                          <p:spTgt spid="311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11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117">
                                            <p:txEl>
                                              <p:pRg st="8" end="8"/>
                                            </p:txEl>
                                          </p:spTgt>
                                        </p:tgtEl>
                                        <p:attrNameLst>
                                          <p:attrName>style.visibility</p:attrName>
                                        </p:attrNameLst>
                                      </p:cBhvr>
                                      <p:to>
                                        <p:strVal val="visible"/>
                                      </p:to>
                                    </p:set>
                                    <p:anim calcmode="lin" valueType="num">
                                      <p:cBhvr additive="base">
                                        <p:cTn id="55" dur="500" fill="hold"/>
                                        <p:tgtEl>
                                          <p:spTgt spid="311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11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117">
                                            <p:txEl>
                                              <p:pRg st="9" end="9"/>
                                            </p:txEl>
                                          </p:spTgt>
                                        </p:tgtEl>
                                        <p:attrNameLst>
                                          <p:attrName>style.visibility</p:attrName>
                                        </p:attrNameLst>
                                      </p:cBhvr>
                                      <p:to>
                                        <p:strVal val="visible"/>
                                      </p:to>
                                    </p:set>
                                    <p:anim calcmode="lin" valueType="num">
                                      <p:cBhvr additive="base">
                                        <p:cTn id="61" dur="500" fill="hold"/>
                                        <p:tgtEl>
                                          <p:spTgt spid="3117">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11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463636" y="0"/>
            <a:ext cx="5680364" cy="1731818"/>
          </a:xfrm>
          <a:solidFill>
            <a:schemeClr val="accent2"/>
          </a:solidFill>
        </p:spPr>
        <p:txBody>
          <a:bodyPr>
            <a:normAutofit fontScale="90000"/>
          </a:bodyPr>
          <a:lstStyle/>
          <a:p>
            <a:r>
              <a:rPr lang="en-US" altLang="en-US" b="1" u="sng" dirty="0"/>
              <a:t>Your proposal should demonstrate that </a:t>
            </a:r>
            <a:r>
              <a:rPr lang="en-CA" altLang="en-US" b="1" u="sng" dirty="0"/>
              <a:t>your project</a:t>
            </a:r>
            <a:r>
              <a:rPr lang="en-US" altLang="en-US" b="1" u="sng" dirty="0"/>
              <a:t> will:</a:t>
            </a:r>
          </a:p>
        </p:txBody>
      </p:sp>
      <p:sp>
        <p:nvSpPr>
          <p:cNvPr id="7171" name="Rectangle 3"/>
          <p:cNvSpPr>
            <a:spLocks noGrp="1" noChangeArrowheads="1"/>
          </p:cNvSpPr>
          <p:nvPr>
            <p:ph type="body" idx="1"/>
          </p:nvPr>
        </p:nvSpPr>
        <p:spPr>
          <a:xfrm>
            <a:off x="935182" y="2313709"/>
            <a:ext cx="7772400" cy="4911436"/>
          </a:xfrm>
        </p:spPr>
        <p:txBody>
          <a:bodyPr/>
          <a:lstStyle/>
          <a:p>
            <a:pPr>
              <a:buFont typeface="Wingdings" panose="05000000000000000000" pitchFamily="2" charset="2"/>
              <a:buChar char="ü"/>
            </a:pPr>
            <a:r>
              <a:rPr lang="en-CA" altLang="en-US" sz="2400" dirty="0" smtClean="0"/>
              <a:t>Provide </a:t>
            </a:r>
            <a:r>
              <a:rPr lang="en-CA" altLang="en-US" sz="2400" dirty="0"/>
              <a:t>economic benefit to an area or a community </a:t>
            </a:r>
            <a:endParaRPr lang="en-CA" altLang="en-US" sz="2400" dirty="0" smtClean="0"/>
          </a:p>
          <a:p>
            <a:pPr>
              <a:buFont typeface="Wingdings" panose="05000000000000000000" pitchFamily="2" charset="2"/>
              <a:buChar char="ü"/>
            </a:pPr>
            <a:r>
              <a:rPr lang="en-CA" altLang="en-US" sz="2400" dirty="0" smtClean="0"/>
              <a:t>Have </a:t>
            </a:r>
            <a:r>
              <a:rPr lang="en-CA" altLang="en-US" sz="2400" dirty="0"/>
              <a:t>a high probability of </a:t>
            </a:r>
            <a:r>
              <a:rPr lang="en-CA" altLang="en-US" sz="2400" dirty="0" smtClean="0"/>
              <a:t>success</a:t>
            </a:r>
          </a:p>
          <a:p>
            <a:pPr>
              <a:buFont typeface="Wingdings" panose="05000000000000000000" pitchFamily="2" charset="2"/>
              <a:buChar char="ü"/>
            </a:pPr>
            <a:r>
              <a:rPr lang="en-CA" altLang="en-US" sz="2400" dirty="0" smtClean="0"/>
              <a:t>Address </a:t>
            </a:r>
            <a:r>
              <a:rPr lang="en-CA" altLang="en-US" sz="2400" dirty="0"/>
              <a:t>a strategic </a:t>
            </a:r>
            <a:r>
              <a:rPr lang="en-CA" altLang="en-US" sz="2400" dirty="0" smtClean="0"/>
              <a:t>priority</a:t>
            </a:r>
          </a:p>
          <a:p>
            <a:pPr>
              <a:buFont typeface="Wingdings" panose="05000000000000000000" pitchFamily="2" charset="2"/>
              <a:buChar char="ü"/>
            </a:pPr>
            <a:r>
              <a:rPr lang="en-CA" altLang="en-US" sz="2400" dirty="0" smtClean="0"/>
              <a:t>Demonstrate </a:t>
            </a:r>
            <a:r>
              <a:rPr lang="en-CA" altLang="en-US" sz="2400" dirty="0"/>
              <a:t>need for financial assistance </a:t>
            </a:r>
          </a:p>
          <a:p>
            <a:pPr>
              <a:buFont typeface="Wingdings" panose="05000000000000000000" pitchFamily="2" charset="2"/>
              <a:buChar char="ü"/>
            </a:pPr>
            <a:r>
              <a:rPr lang="en-CA" altLang="en-US" sz="2400" dirty="0"/>
              <a:t>Be economically </a:t>
            </a:r>
            <a:r>
              <a:rPr lang="en-CA" altLang="en-US" sz="2400" dirty="0" smtClean="0"/>
              <a:t>viable</a:t>
            </a:r>
          </a:p>
          <a:p>
            <a:pPr>
              <a:buFont typeface="Wingdings" panose="05000000000000000000" pitchFamily="2" charset="2"/>
              <a:buChar char="ü"/>
            </a:pPr>
            <a:r>
              <a:rPr lang="en-CA" altLang="en-US" sz="2400" dirty="0" smtClean="0"/>
              <a:t>Have </a:t>
            </a:r>
            <a:r>
              <a:rPr lang="en-CA" altLang="en-US" sz="2400" dirty="0"/>
              <a:t>stakeholder </a:t>
            </a:r>
            <a:r>
              <a:rPr lang="en-CA" altLang="en-US" sz="2400" dirty="0" smtClean="0"/>
              <a:t>support</a:t>
            </a:r>
          </a:p>
          <a:p>
            <a:pPr>
              <a:buFont typeface="Wingdings" panose="05000000000000000000" pitchFamily="2" charset="2"/>
              <a:buChar char="ü"/>
            </a:pPr>
            <a:r>
              <a:rPr lang="en-CA" altLang="en-US" sz="2400" dirty="0" smtClean="0"/>
              <a:t>Be </a:t>
            </a:r>
            <a:r>
              <a:rPr lang="en-CA" altLang="en-US" sz="2400" dirty="0"/>
              <a:t>consistent with development strategies</a:t>
            </a:r>
          </a:p>
        </p:txBody>
      </p:sp>
    </p:spTree>
    <p:extLst>
      <p:ext uri="{BB962C8B-B14F-4D97-AF65-F5344CB8AC3E}">
        <p14:creationId xmlns:p14="http://schemas.microsoft.com/office/powerpoint/2010/main" val="2949715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additive="base">
                                        <p:cTn id="7" dur="500" fill="hold"/>
                                        <p:tgtEl>
                                          <p:spTgt spid="71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71">
                                            <p:txEl>
                                              <p:pRg st="1" end="1"/>
                                            </p:txEl>
                                          </p:spTgt>
                                        </p:tgtEl>
                                        <p:attrNameLst>
                                          <p:attrName>style.visibility</p:attrName>
                                        </p:attrNameLst>
                                      </p:cBhvr>
                                      <p:to>
                                        <p:strVal val="visible"/>
                                      </p:to>
                                    </p:set>
                                    <p:anim calcmode="lin" valueType="num">
                                      <p:cBhvr additive="base">
                                        <p:cTn id="13" dur="500" fill="hold"/>
                                        <p:tgtEl>
                                          <p:spTgt spid="71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171">
                                            <p:txEl>
                                              <p:pRg st="2" end="2"/>
                                            </p:txEl>
                                          </p:spTgt>
                                        </p:tgtEl>
                                        <p:attrNameLst>
                                          <p:attrName>style.visibility</p:attrName>
                                        </p:attrNameLst>
                                      </p:cBhvr>
                                      <p:to>
                                        <p:strVal val="visible"/>
                                      </p:to>
                                    </p:set>
                                    <p:anim calcmode="lin" valueType="num">
                                      <p:cBhvr additive="base">
                                        <p:cTn id="19" dur="500" fill="hold"/>
                                        <p:tgtEl>
                                          <p:spTgt spid="717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171">
                                            <p:txEl>
                                              <p:pRg st="3" end="3"/>
                                            </p:txEl>
                                          </p:spTgt>
                                        </p:tgtEl>
                                        <p:attrNameLst>
                                          <p:attrName>style.visibility</p:attrName>
                                        </p:attrNameLst>
                                      </p:cBhvr>
                                      <p:to>
                                        <p:strVal val="visible"/>
                                      </p:to>
                                    </p:set>
                                    <p:anim calcmode="lin" valueType="num">
                                      <p:cBhvr additive="base">
                                        <p:cTn id="25" dur="500" fill="hold"/>
                                        <p:tgtEl>
                                          <p:spTgt spid="717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17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171">
                                            <p:txEl>
                                              <p:pRg st="4" end="4"/>
                                            </p:txEl>
                                          </p:spTgt>
                                        </p:tgtEl>
                                        <p:attrNameLst>
                                          <p:attrName>style.visibility</p:attrName>
                                        </p:attrNameLst>
                                      </p:cBhvr>
                                      <p:to>
                                        <p:strVal val="visible"/>
                                      </p:to>
                                    </p:set>
                                    <p:anim calcmode="lin" valueType="num">
                                      <p:cBhvr additive="base">
                                        <p:cTn id="31" dur="500" fill="hold"/>
                                        <p:tgtEl>
                                          <p:spTgt spid="717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17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171">
                                            <p:txEl>
                                              <p:pRg st="5" end="5"/>
                                            </p:txEl>
                                          </p:spTgt>
                                        </p:tgtEl>
                                        <p:attrNameLst>
                                          <p:attrName>style.visibility</p:attrName>
                                        </p:attrNameLst>
                                      </p:cBhvr>
                                      <p:to>
                                        <p:strVal val="visible"/>
                                      </p:to>
                                    </p:set>
                                    <p:anim calcmode="lin" valueType="num">
                                      <p:cBhvr additive="base">
                                        <p:cTn id="37" dur="500" fill="hold"/>
                                        <p:tgtEl>
                                          <p:spTgt spid="717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17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171">
                                            <p:txEl>
                                              <p:pRg st="6" end="6"/>
                                            </p:txEl>
                                          </p:spTgt>
                                        </p:tgtEl>
                                        <p:attrNameLst>
                                          <p:attrName>style.visibility</p:attrName>
                                        </p:attrNameLst>
                                      </p:cBhvr>
                                      <p:to>
                                        <p:strVal val="visible"/>
                                      </p:to>
                                    </p:set>
                                    <p:anim calcmode="lin" valueType="num">
                                      <p:cBhvr additive="base">
                                        <p:cTn id="43" dur="500" fill="hold"/>
                                        <p:tgtEl>
                                          <p:spTgt spid="7171">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171">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426527" y="0"/>
            <a:ext cx="4717473" cy="762000"/>
          </a:xfrm>
          <a:solidFill>
            <a:schemeClr val="accent2"/>
          </a:solidFill>
        </p:spPr>
        <p:txBody>
          <a:bodyPr/>
          <a:lstStyle/>
          <a:p>
            <a:r>
              <a:rPr lang="en-US" altLang="en-US" dirty="0">
                <a:latin typeface="Franklin Gothic Book" panose="020B0503020102020204" pitchFamily="34" charset="0"/>
              </a:rPr>
              <a:t>Course Context</a:t>
            </a:r>
            <a:endParaRPr lang="en-CA" altLang="en-US" dirty="0">
              <a:latin typeface="Franklin Gothic Book" panose="020B0503020102020204" pitchFamily="34" charset="0"/>
            </a:endParaRPr>
          </a:p>
        </p:txBody>
      </p:sp>
      <p:sp>
        <p:nvSpPr>
          <p:cNvPr id="4099" name="Rectangle 3"/>
          <p:cNvSpPr>
            <a:spLocks noGrp="1" noChangeArrowheads="1"/>
          </p:cNvSpPr>
          <p:nvPr>
            <p:ph type="body" idx="1"/>
          </p:nvPr>
        </p:nvSpPr>
        <p:spPr>
          <a:xfrm>
            <a:off x="1676400" y="1371600"/>
            <a:ext cx="4648200" cy="5257800"/>
          </a:xfrm>
        </p:spPr>
        <p:txBody>
          <a:bodyPr/>
          <a:lstStyle/>
          <a:p>
            <a:pPr algn="ctr">
              <a:buFontTx/>
              <a:buNone/>
            </a:pPr>
            <a:r>
              <a:rPr lang="en-CA" altLang="en-US" dirty="0"/>
              <a:t>Strategic Planning</a:t>
            </a:r>
            <a:endParaRPr lang="en-US" altLang="en-US" dirty="0"/>
          </a:p>
          <a:p>
            <a:pPr algn="ctr">
              <a:buFontTx/>
              <a:buNone/>
            </a:pPr>
            <a:endParaRPr lang="en-US" altLang="en-US" sz="4400" dirty="0"/>
          </a:p>
          <a:p>
            <a:pPr algn="ctr">
              <a:buFontTx/>
              <a:buNone/>
            </a:pPr>
            <a:endParaRPr lang="en-US" altLang="en-US" sz="2000" b="1" dirty="0"/>
          </a:p>
          <a:p>
            <a:pPr algn="ctr">
              <a:buFontTx/>
              <a:buNone/>
            </a:pPr>
            <a:r>
              <a:rPr lang="en-CA" altLang="en-US" dirty="0"/>
              <a:t>Proposal Writing</a:t>
            </a:r>
            <a:endParaRPr lang="en-US" altLang="en-US" dirty="0"/>
          </a:p>
          <a:p>
            <a:pPr algn="ctr">
              <a:buFontTx/>
              <a:buNone/>
            </a:pPr>
            <a:endParaRPr lang="en-US" altLang="en-US" dirty="0"/>
          </a:p>
          <a:p>
            <a:pPr algn="ctr">
              <a:buFontTx/>
              <a:buNone/>
            </a:pPr>
            <a:endParaRPr lang="en-US" altLang="en-US" sz="2000" b="1" dirty="0"/>
          </a:p>
          <a:p>
            <a:pPr algn="ctr">
              <a:buFontTx/>
              <a:buNone/>
            </a:pPr>
            <a:endParaRPr lang="en-CA" altLang="en-US" dirty="0" smtClean="0"/>
          </a:p>
          <a:p>
            <a:pPr algn="ctr">
              <a:buFontTx/>
              <a:buNone/>
            </a:pPr>
            <a:r>
              <a:rPr lang="en-CA" altLang="en-US" dirty="0" smtClean="0"/>
              <a:t>Project </a:t>
            </a:r>
            <a:r>
              <a:rPr lang="en-CA" altLang="en-US" dirty="0"/>
              <a:t>Management</a:t>
            </a:r>
          </a:p>
          <a:p>
            <a:pPr algn="ctr">
              <a:buFontTx/>
              <a:buNone/>
            </a:pPr>
            <a:endParaRPr lang="en-CA" altLang="en-US" dirty="0"/>
          </a:p>
        </p:txBody>
      </p:sp>
      <p:sp>
        <p:nvSpPr>
          <p:cNvPr id="4100" name="AutoShape 4"/>
          <p:cNvSpPr>
            <a:spLocks noChangeArrowheads="1"/>
          </p:cNvSpPr>
          <p:nvPr/>
        </p:nvSpPr>
        <p:spPr bwMode="auto">
          <a:xfrm>
            <a:off x="3581400" y="2133600"/>
            <a:ext cx="485775" cy="976313"/>
          </a:xfrm>
          <a:prstGeom prst="down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1" name="AutoShape 5"/>
          <p:cNvSpPr>
            <a:spLocks noChangeArrowheads="1"/>
          </p:cNvSpPr>
          <p:nvPr/>
        </p:nvSpPr>
        <p:spPr bwMode="auto">
          <a:xfrm>
            <a:off x="3629025" y="3733800"/>
            <a:ext cx="485775" cy="976313"/>
          </a:xfrm>
          <a:prstGeom prst="down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34313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100"/>
                                        </p:tgtEl>
                                        <p:attrNameLst>
                                          <p:attrName>style.visibility</p:attrName>
                                        </p:attrNameLst>
                                      </p:cBhvr>
                                      <p:to>
                                        <p:strVal val="visible"/>
                                      </p:to>
                                    </p:set>
                                    <p:anim calcmode="lin" valueType="num">
                                      <p:cBhvr additive="base">
                                        <p:cTn id="13" dur="500" fill="hold"/>
                                        <p:tgtEl>
                                          <p:spTgt spid="4100"/>
                                        </p:tgtEl>
                                        <p:attrNameLst>
                                          <p:attrName>ppt_x</p:attrName>
                                        </p:attrNameLst>
                                      </p:cBhvr>
                                      <p:tavLst>
                                        <p:tav tm="0">
                                          <p:val>
                                            <p:strVal val="#ppt_x"/>
                                          </p:val>
                                        </p:tav>
                                        <p:tav tm="100000">
                                          <p:val>
                                            <p:strVal val="#ppt_x"/>
                                          </p:val>
                                        </p:tav>
                                      </p:tavLst>
                                    </p:anim>
                                    <p:anim calcmode="lin" valueType="num">
                                      <p:cBhvr additive="base">
                                        <p:cTn id="14" dur="500" fill="hold"/>
                                        <p:tgtEl>
                                          <p:spTgt spid="410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anim calcmode="lin" valueType="num">
                                      <p:cBhvr additive="base">
                                        <p:cTn id="19"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101"/>
                                        </p:tgtEl>
                                        <p:attrNameLst>
                                          <p:attrName>style.visibility</p:attrName>
                                        </p:attrNameLst>
                                      </p:cBhvr>
                                      <p:to>
                                        <p:strVal val="visible"/>
                                      </p:to>
                                    </p:set>
                                    <p:anim calcmode="lin" valueType="num">
                                      <p:cBhvr additive="base">
                                        <p:cTn id="25" dur="500" fill="hold"/>
                                        <p:tgtEl>
                                          <p:spTgt spid="4101"/>
                                        </p:tgtEl>
                                        <p:attrNameLst>
                                          <p:attrName>ppt_x</p:attrName>
                                        </p:attrNameLst>
                                      </p:cBhvr>
                                      <p:tavLst>
                                        <p:tav tm="0">
                                          <p:val>
                                            <p:strVal val="#ppt_x"/>
                                          </p:val>
                                        </p:tav>
                                        <p:tav tm="100000">
                                          <p:val>
                                            <p:strVal val="#ppt_x"/>
                                          </p:val>
                                        </p:tav>
                                      </p:tavLst>
                                    </p:anim>
                                    <p:anim calcmode="lin" valueType="num">
                                      <p:cBhvr additive="base">
                                        <p:cTn id="26" dur="500" fill="hold"/>
                                        <p:tgtEl>
                                          <p:spTgt spid="410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099">
                                            <p:txEl>
                                              <p:pRg st="7" end="7"/>
                                            </p:txEl>
                                          </p:spTgt>
                                        </p:tgtEl>
                                        <p:attrNameLst>
                                          <p:attrName>style.visibility</p:attrName>
                                        </p:attrNameLst>
                                      </p:cBhvr>
                                      <p:to>
                                        <p:strVal val="visible"/>
                                      </p:to>
                                    </p:set>
                                    <p:anim calcmode="lin" valueType="num">
                                      <p:cBhvr additive="base">
                                        <p:cTn id="31" dur="500" fill="hold"/>
                                        <p:tgtEl>
                                          <p:spTgt spid="4099">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9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animBg="1"/>
      <p:bldP spid="410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142508" y="0"/>
            <a:ext cx="5001491" cy="1143000"/>
          </a:xfrm>
          <a:solidFill>
            <a:schemeClr val="accent2"/>
          </a:solidFill>
        </p:spPr>
        <p:txBody>
          <a:bodyPr>
            <a:normAutofit fontScale="90000"/>
          </a:bodyPr>
          <a:lstStyle/>
          <a:p>
            <a:r>
              <a:rPr lang="en-US" altLang="en-US" dirty="0">
                <a:latin typeface="Franklin Gothic Book" panose="020B0503020102020204" pitchFamily="34" charset="0"/>
              </a:rPr>
              <a:t>Linkages to Strategic Planning</a:t>
            </a:r>
            <a:endParaRPr lang="en-CA" altLang="en-US" dirty="0">
              <a:latin typeface="Franklin Gothic Book" panose="020B0503020102020204" pitchFamily="34" charset="0"/>
            </a:endParaRPr>
          </a:p>
        </p:txBody>
      </p:sp>
      <p:sp>
        <p:nvSpPr>
          <p:cNvPr id="5123" name="Rectangle 3"/>
          <p:cNvSpPr>
            <a:spLocks noGrp="1" noChangeArrowheads="1"/>
          </p:cNvSpPr>
          <p:nvPr>
            <p:ph type="body" idx="1"/>
          </p:nvPr>
        </p:nvSpPr>
        <p:spPr>
          <a:xfrm>
            <a:off x="1343890" y="2202872"/>
            <a:ext cx="7495309" cy="4731327"/>
          </a:xfrm>
        </p:spPr>
        <p:txBody>
          <a:bodyPr/>
          <a:lstStyle/>
          <a:p>
            <a:pPr>
              <a:lnSpc>
                <a:spcPct val="90000"/>
              </a:lnSpc>
            </a:pPr>
            <a:r>
              <a:rPr lang="en-CA" altLang="en-US" sz="2400" dirty="0"/>
              <a:t>Good proposal writing is absolutely essential for </a:t>
            </a:r>
            <a:r>
              <a:rPr lang="en-CA" altLang="en-US" sz="2400" dirty="0" smtClean="0"/>
              <a:t>a</a:t>
            </a:r>
            <a:r>
              <a:rPr lang="en-US" altLang="en-US" sz="2400" dirty="0" err="1" smtClean="0"/>
              <a:t>ny</a:t>
            </a:r>
            <a:r>
              <a:rPr lang="en-CA" altLang="en-US" sz="2400" dirty="0" smtClean="0"/>
              <a:t> </a:t>
            </a:r>
            <a:r>
              <a:rPr lang="en-CA" altLang="en-US" sz="2400" dirty="0"/>
              <a:t>not-for-profit organization to fulfil its mandate </a:t>
            </a:r>
            <a:endParaRPr lang="en-US" altLang="en-US" sz="2400" dirty="0"/>
          </a:p>
          <a:p>
            <a:pPr>
              <a:lnSpc>
                <a:spcPct val="90000"/>
              </a:lnSpc>
            </a:pPr>
            <a:r>
              <a:rPr lang="en-CA" altLang="en-US" sz="2400" dirty="0" smtClean="0"/>
              <a:t>Proposals </a:t>
            </a:r>
            <a:r>
              <a:rPr lang="en-CA" altLang="en-US" sz="2400" dirty="0"/>
              <a:t>are developed to address a strategic need identified by the organization or to solve a </a:t>
            </a:r>
            <a:r>
              <a:rPr lang="en-CA" altLang="en-US" sz="2400" dirty="0" smtClean="0"/>
              <a:t>problem.</a:t>
            </a:r>
          </a:p>
          <a:p>
            <a:pPr>
              <a:lnSpc>
                <a:spcPct val="90000"/>
              </a:lnSpc>
            </a:pPr>
            <a:r>
              <a:rPr lang="en-CA" altLang="en-US" sz="2400" dirty="0" smtClean="0"/>
              <a:t>The </a:t>
            </a:r>
            <a:r>
              <a:rPr lang="en-CA" altLang="en-US" sz="2400" dirty="0"/>
              <a:t>goals of good proposals closely </a:t>
            </a:r>
            <a:r>
              <a:rPr lang="en-CA" altLang="en-US" sz="2400" dirty="0" smtClean="0"/>
              <a:t>match the </a:t>
            </a:r>
            <a:r>
              <a:rPr lang="en-CA" altLang="en-US" sz="2400" dirty="0"/>
              <a:t>strategic goals of the organization advancing it</a:t>
            </a:r>
            <a:endParaRPr lang="en-US" altLang="en-US" sz="2400" dirty="0"/>
          </a:p>
          <a:p>
            <a:pPr>
              <a:lnSpc>
                <a:spcPct val="90000"/>
              </a:lnSpc>
              <a:buFontTx/>
              <a:buNone/>
            </a:pPr>
            <a:r>
              <a:rPr lang="en-CA" altLang="en-US" sz="2400" dirty="0"/>
              <a:t>  </a:t>
            </a:r>
            <a:r>
              <a:rPr lang="en-CA" altLang="en-US" sz="2400" dirty="0" smtClean="0"/>
              <a:t>Proposals </a:t>
            </a:r>
            <a:r>
              <a:rPr lang="en-CA" altLang="en-US" sz="2400" dirty="0"/>
              <a:t>also provide organizations with </a:t>
            </a:r>
            <a:r>
              <a:rPr lang="en-CA" altLang="en-US" sz="2400" dirty="0" smtClean="0"/>
              <a:t>the </a:t>
            </a:r>
            <a:r>
              <a:rPr lang="en-CA" altLang="en-US" sz="2400" dirty="0"/>
              <a:t>resources to accomplish these </a:t>
            </a:r>
            <a:r>
              <a:rPr lang="en-CA" altLang="en-US" sz="2400" dirty="0" smtClean="0"/>
              <a:t>strategic </a:t>
            </a:r>
            <a:r>
              <a:rPr lang="en-CA" altLang="en-US" sz="2400" dirty="0"/>
              <a:t>goals</a:t>
            </a:r>
          </a:p>
        </p:txBody>
      </p:sp>
    </p:spTree>
    <p:extLst>
      <p:ext uri="{BB962C8B-B14F-4D97-AF65-F5344CB8AC3E}">
        <p14:creationId xmlns:p14="http://schemas.microsoft.com/office/powerpoint/2010/main" val="1142041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3">
                                            <p:txEl>
                                              <p:pRg st="1" end="1"/>
                                            </p:txEl>
                                          </p:spTgt>
                                        </p:tgtEl>
                                        <p:attrNameLst>
                                          <p:attrName>style.visibility</p:attrName>
                                        </p:attrNameLst>
                                      </p:cBhvr>
                                      <p:to>
                                        <p:strVal val="visible"/>
                                      </p:to>
                                    </p:set>
                                    <p:anim calcmode="lin" valueType="num">
                                      <p:cBhvr additive="base">
                                        <p:cTn id="13" dur="500" fill="hold"/>
                                        <p:tgtEl>
                                          <p:spTgt spid="512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3">
                                            <p:txEl>
                                              <p:pRg st="2" end="2"/>
                                            </p:txEl>
                                          </p:spTgt>
                                        </p:tgtEl>
                                        <p:attrNameLst>
                                          <p:attrName>style.visibility</p:attrName>
                                        </p:attrNameLst>
                                      </p:cBhvr>
                                      <p:to>
                                        <p:strVal val="visible"/>
                                      </p:to>
                                    </p:set>
                                    <p:anim calcmode="lin" valueType="num">
                                      <p:cBhvr additive="base">
                                        <p:cTn id="19" dur="500" fill="hold"/>
                                        <p:tgtEl>
                                          <p:spTgt spid="512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3">
                                            <p:txEl>
                                              <p:pRg st="3" end="3"/>
                                            </p:txEl>
                                          </p:spTgt>
                                        </p:tgtEl>
                                        <p:attrNameLst>
                                          <p:attrName>style.visibility</p:attrName>
                                        </p:attrNameLst>
                                      </p:cBhvr>
                                      <p:to>
                                        <p:strVal val="visible"/>
                                      </p:to>
                                    </p:set>
                                    <p:anim calcmode="lin" valueType="num">
                                      <p:cBhvr additive="base">
                                        <p:cTn id="25" dur="500" fill="hold"/>
                                        <p:tgtEl>
                                          <p:spTgt spid="512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768436" y="-1"/>
            <a:ext cx="5375564" cy="1136073"/>
          </a:xfrm>
          <a:solidFill>
            <a:schemeClr val="accent2"/>
          </a:solidFill>
        </p:spPr>
        <p:txBody>
          <a:bodyPr>
            <a:normAutofit fontScale="90000"/>
          </a:bodyPr>
          <a:lstStyle/>
          <a:p>
            <a:r>
              <a:rPr lang="en-US" altLang="en-US" dirty="0">
                <a:latin typeface="Franklin Gothic Book" panose="020B0503020102020204" pitchFamily="34" charset="0"/>
              </a:rPr>
              <a:t>Linkages to Strategic Planning</a:t>
            </a:r>
            <a:endParaRPr lang="en-CA" altLang="en-US" dirty="0">
              <a:latin typeface="Franklin Gothic Book" panose="020B0503020102020204" pitchFamily="34" charset="0"/>
            </a:endParaRPr>
          </a:p>
        </p:txBody>
      </p:sp>
      <p:sp>
        <p:nvSpPr>
          <p:cNvPr id="8195" name="Rectangle 3"/>
          <p:cNvSpPr>
            <a:spLocks noGrp="1" noChangeArrowheads="1"/>
          </p:cNvSpPr>
          <p:nvPr>
            <p:ph type="body" idx="1"/>
          </p:nvPr>
        </p:nvSpPr>
        <p:spPr>
          <a:xfrm>
            <a:off x="858982" y="2092036"/>
            <a:ext cx="8153400" cy="4592782"/>
          </a:xfrm>
        </p:spPr>
        <p:txBody>
          <a:bodyPr/>
          <a:lstStyle/>
          <a:p>
            <a:r>
              <a:rPr lang="en-CA" altLang="en-US" sz="2400" dirty="0"/>
              <a:t>Limited funding encourages intense strategic planning prior to proposal writing </a:t>
            </a:r>
            <a:endParaRPr lang="en-CA" altLang="en-US" sz="2400" dirty="0" smtClean="0"/>
          </a:p>
          <a:p>
            <a:r>
              <a:rPr lang="en-CA" altLang="en-US" sz="2400" dirty="0" smtClean="0"/>
              <a:t>Most </a:t>
            </a:r>
            <a:r>
              <a:rPr lang="en-CA" altLang="en-US" sz="2400" dirty="0"/>
              <a:t>organizations recognize there is a limit on the public funding available to a particular region, sector, </a:t>
            </a:r>
            <a:r>
              <a:rPr lang="en-CA" altLang="en-US" sz="2400" dirty="0" smtClean="0"/>
              <a:t>or organization</a:t>
            </a:r>
            <a:endParaRPr lang="en-US" altLang="en-US" sz="2400" dirty="0"/>
          </a:p>
          <a:p>
            <a:r>
              <a:rPr lang="en-CA" altLang="en-US" sz="2400" dirty="0"/>
              <a:t>The process of applying for funding forces </a:t>
            </a:r>
            <a:r>
              <a:rPr lang="en-CA" altLang="en-US" sz="2400" dirty="0" smtClean="0"/>
              <a:t>organizations </a:t>
            </a:r>
            <a:r>
              <a:rPr lang="en-CA" altLang="en-US" sz="2400" dirty="0"/>
              <a:t>to pursue the most important and most time sensitive projects </a:t>
            </a:r>
            <a:r>
              <a:rPr lang="en-CA" altLang="en-US" sz="2400" dirty="0" smtClean="0"/>
              <a:t>first</a:t>
            </a:r>
          </a:p>
          <a:p>
            <a:r>
              <a:rPr lang="en-CA" altLang="en-US" sz="2400" dirty="0" smtClean="0"/>
              <a:t>Organizations </a:t>
            </a:r>
            <a:r>
              <a:rPr lang="en-CA" altLang="en-US" sz="2400" dirty="0"/>
              <a:t>must determine which initiatives </a:t>
            </a:r>
            <a:r>
              <a:rPr lang="en-CA" altLang="en-US" sz="2400" dirty="0" smtClean="0"/>
              <a:t>are truly </a:t>
            </a:r>
            <a:r>
              <a:rPr lang="en-CA" altLang="en-US" sz="2400" dirty="0"/>
              <a:t>critical as well as the priority of projects in </a:t>
            </a:r>
            <a:r>
              <a:rPr lang="en-CA" altLang="en-US" sz="2400" dirty="0" smtClean="0"/>
              <a:t>relation </a:t>
            </a:r>
            <a:r>
              <a:rPr lang="en-CA" altLang="en-US" sz="2400" dirty="0"/>
              <a:t>to each other</a:t>
            </a:r>
            <a:endParaRPr lang="en-CA" altLang="en-US" sz="2800" dirty="0"/>
          </a:p>
          <a:p>
            <a:endParaRPr lang="en-CA" altLang="en-US" sz="2800" dirty="0"/>
          </a:p>
        </p:txBody>
      </p:sp>
    </p:spTree>
    <p:extLst>
      <p:ext uri="{BB962C8B-B14F-4D97-AF65-F5344CB8AC3E}">
        <p14:creationId xmlns:p14="http://schemas.microsoft.com/office/powerpoint/2010/main" val="3469879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195">
                                            <p:txEl>
                                              <p:pRg st="3" end="3"/>
                                            </p:txEl>
                                          </p:spTgt>
                                        </p:tgtEl>
                                        <p:attrNameLst>
                                          <p:attrName>style.visibility</p:attrName>
                                        </p:attrNameLst>
                                      </p:cBhvr>
                                      <p:to>
                                        <p:strVal val="visible"/>
                                      </p:to>
                                    </p:set>
                                    <p:anim calcmode="lin" valueType="num">
                                      <p:cBhvr additive="base">
                                        <p:cTn id="25"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19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142508" y="0"/>
            <a:ext cx="5001491" cy="762000"/>
          </a:xfrm>
          <a:solidFill>
            <a:schemeClr val="accent2"/>
          </a:solidFill>
        </p:spPr>
        <p:txBody>
          <a:bodyPr/>
          <a:lstStyle/>
          <a:p>
            <a:r>
              <a:rPr lang="en-US" altLang="en-US" dirty="0">
                <a:latin typeface="Franklin Gothic Book" panose="020B0503020102020204" pitchFamily="34" charset="0"/>
              </a:rPr>
              <a:t>Proposal Research</a:t>
            </a:r>
            <a:endParaRPr lang="en-CA" altLang="en-US" dirty="0">
              <a:latin typeface="Franklin Gothic Book" panose="020B0503020102020204" pitchFamily="34" charset="0"/>
            </a:endParaRPr>
          </a:p>
        </p:txBody>
      </p:sp>
      <p:sp>
        <p:nvSpPr>
          <p:cNvPr id="9219" name="Rectangle 3"/>
          <p:cNvSpPr>
            <a:spLocks noGrp="1" noChangeArrowheads="1"/>
          </p:cNvSpPr>
          <p:nvPr>
            <p:ph type="body" idx="1"/>
          </p:nvPr>
        </p:nvSpPr>
        <p:spPr>
          <a:xfrm>
            <a:off x="152400" y="1939636"/>
            <a:ext cx="8458200" cy="4765964"/>
          </a:xfrm>
        </p:spPr>
        <p:txBody>
          <a:bodyPr/>
          <a:lstStyle/>
          <a:p>
            <a:pPr>
              <a:lnSpc>
                <a:spcPct val="90000"/>
              </a:lnSpc>
            </a:pPr>
            <a:endParaRPr lang="en-US" altLang="en-US" sz="2400" dirty="0"/>
          </a:p>
          <a:p>
            <a:pPr>
              <a:lnSpc>
                <a:spcPct val="90000"/>
              </a:lnSpc>
            </a:pPr>
            <a:r>
              <a:rPr lang="en-CA" altLang="en-US" sz="2400" dirty="0"/>
              <a:t>Proposals should be well researched prior to </a:t>
            </a:r>
            <a:r>
              <a:rPr lang="en-CA" altLang="en-US" sz="2400" dirty="0" smtClean="0"/>
              <a:t>submission</a:t>
            </a:r>
            <a:endParaRPr lang="en-CA" altLang="en-US" sz="2400" dirty="0"/>
          </a:p>
          <a:p>
            <a:pPr>
              <a:lnSpc>
                <a:spcPct val="90000"/>
              </a:lnSpc>
            </a:pPr>
            <a:r>
              <a:rPr lang="en-CA" altLang="en-US" sz="2400" dirty="0"/>
              <a:t>Proposal</a:t>
            </a:r>
            <a:r>
              <a:rPr lang="en-US" altLang="en-US" sz="2400" dirty="0"/>
              <a:t>s</a:t>
            </a:r>
            <a:r>
              <a:rPr lang="en-CA" altLang="en-US" sz="2400" dirty="0"/>
              <a:t> </a:t>
            </a:r>
            <a:r>
              <a:rPr lang="en-US" altLang="en-US" sz="2400" dirty="0"/>
              <a:t>are </a:t>
            </a:r>
            <a:r>
              <a:rPr lang="en-CA" altLang="en-US" sz="2400" dirty="0"/>
              <a:t>intended to communicate exactly what your group </a:t>
            </a:r>
            <a:r>
              <a:rPr lang="en-US" altLang="en-US" sz="2400" dirty="0"/>
              <a:t>is</a:t>
            </a:r>
            <a:r>
              <a:rPr lang="en-CA" altLang="en-US" sz="2400" dirty="0"/>
              <a:t> attempting to accomplish, the problem to be addressed, the resources required, and when activities will be performed</a:t>
            </a:r>
          </a:p>
          <a:p>
            <a:pPr>
              <a:lnSpc>
                <a:spcPct val="90000"/>
              </a:lnSpc>
            </a:pPr>
            <a:r>
              <a:rPr lang="en-CA" altLang="en-US" sz="2400" dirty="0" smtClean="0"/>
              <a:t>These </a:t>
            </a:r>
            <a:r>
              <a:rPr lang="en-CA" altLang="en-US" sz="2400" dirty="0"/>
              <a:t>elements need to be substantiated through research</a:t>
            </a:r>
          </a:p>
          <a:p>
            <a:pPr>
              <a:lnSpc>
                <a:spcPct val="90000"/>
              </a:lnSpc>
            </a:pPr>
            <a:r>
              <a:rPr lang="en-CA" altLang="en-US" sz="2400" dirty="0" smtClean="0"/>
              <a:t>Your </a:t>
            </a:r>
            <a:r>
              <a:rPr lang="en-CA" altLang="en-US" sz="2400" dirty="0"/>
              <a:t>decisions must be based on documented </a:t>
            </a:r>
            <a:r>
              <a:rPr lang="en-CA" altLang="en-US" sz="2400" dirty="0" smtClean="0"/>
              <a:t>facts. Most </a:t>
            </a:r>
            <a:r>
              <a:rPr lang="en-CA" altLang="en-US" sz="2400" dirty="0"/>
              <a:t>likely, others have taken on projects similar </a:t>
            </a:r>
            <a:r>
              <a:rPr lang="en-CA" altLang="en-US" sz="2400" dirty="0" smtClean="0"/>
              <a:t>to yours</a:t>
            </a:r>
            <a:r>
              <a:rPr lang="en-CA" altLang="en-US" sz="2400" dirty="0"/>
              <a:t>. You must seek out these individuals and organizations to determine what you can </a:t>
            </a:r>
            <a:r>
              <a:rPr lang="en-CA" altLang="en-US" sz="2400" dirty="0" smtClean="0"/>
              <a:t>learn from </a:t>
            </a:r>
            <a:r>
              <a:rPr lang="en-CA" altLang="en-US" sz="2400" dirty="0"/>
              <a:t>their experiences</a:t>
            </a:r>
          </a:p>
        </p:txBody>
      </p:sp>
    </p:spTree>
    <p:extLst>
      <p:ext uri="{BB962C8B-B14F-4D97-AF65-F5344CB8AC3E}">
        <p14:creationId xmlns:p14="http://schemas.microsoft.com/office/powerpoint/2010/main" val="2520674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anim calcmode="lin" valueType="num">
                                      <p:cBhvr additive="base">
                                        <p:cTn id="7" dur="5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9">
                                            <p:txEl>
                                              <p:pRg st="2" end="2"/>
                                            </p:txEl>
                                          </p:spTgt>
                                        </p:tgtEl>
                                        <p:attrNameLst>
                                          <p:attrName>style.visibility</p:attrName>
                                        </p:attrNameLst>
                                      </p:cBhvr>
                                      <p:to>
                                        <p:strVal val="visible"/>
                                      </p:to>
                                    </p:set>
                                    <p:anim calcmode="lin" valueType="num">
                                      <p:cBhvr additive="base">
                                        <p:cTn id="13"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anim calcmode="lin" valueType="num">
                                      <p:cBhvr additive="base">
                                        <p:cTn id="19"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19">
                                            <p:txEl>
                                              <p:pRg st="4" end="4"/>
                                            </p:txEl>
                                          </p:spTgt>
                                        </p:tgtEl>
                                        <p:attrNameLst>
                                          <p:attrName>style.visibility</p:attrName>
                                        </p:attrNameLst>
                                      </p:cBhvr>
                                      <p:to>
                                        <p:strVal val="visible"/>
                                      </p:to>
                                    </p:set>
                                    <p:anim calcmode="lin" valueType="num">
                                      <p:cBhvr additive="base">
                                        <p:cTn id="25"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662</TotalTime>
  <Words>835</Words>
  <Application>Microsoft Office PowerPoint</Application>
  <PresentationFormat>On-screen Show (4:3)</PresentationFormat>
  <Paragraphs>150</Paragraphs>
  <Slides>25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Calibri Light</vt:lpstr>
      <vt:lpstr>Edwardian Script ITC</vt:lpstr>
      <vt:lpstr>Franklin Gothic Book</vt:lpstr>
      <vt:lpstr>Wingdings</vt:lpstr>
      <vt:lpstr>Office Theme</vt:lpstr>
      <vt:lpstr>Overview of Proposal Writing</vt:lpstr>
      <vt:lpstr>What is a Proposal?</vt:lpstr>
      <vt:lpstr>Course Context</vt:lpstr>
      <vt:lpstr>Elements of effective proposal writing</vt:lpstr>
      <vt:lpstr>Your proposal should demonstrate that your project will:</vt:lpstr>
      <vt:lpstr>Course Context</vt:lpstr>
      <vt:lpstr>Linkages to Strategic Planning</vt:lpstr>
      <vt:lpstr>Linkages to Strategic Planning</vt:lpstr>
      <vt:lpstr>Proposal Research</vt:lpstr>
      <vt:lpstr>Proposal Research</vt:lpstr>
      <vt:lpstr>Proposal Research</vt:lpstr>
      <vt:lpstr>Funding Program Criteria</vt:lpstr>
      <vt:lpstr>Funding Program Criteria</vt:lpstr>
      <vt:lpstr>Proposal Formatting</vt:lpstr>
      <vt:lpstr>Proposal Formatting</vt:lpstr>
      <vt:lpstr>Proposal Formatting</vt:lpstr>
      <vt:lpstr>Proposal Formatting</vt:lpstr>
      <vt:lpstr>Proposal Formatting</vt:lpstr>
      <vt:lpstr>Proposal Content</vt:lpstr>
      <vt:lpstr>Proposal Content</vt:lpstr>
      <vt:lpstr>Proposal Content</vt:lpstr>
      <vt:lpstr>Proposal Content</vt:lpstr>
      <vt:lpstr>Proposal Content</vt:lpstr>
      <vt:lpstr>Follow-up</vt:lpstr>
      <vt:lpstr>Thank you</vt:lpstr>
    </vt:vector>
  </TitlesOfParts>
  <Company>rg-adguard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hp</cp:lastModifiedBy>
  <cp:revision>10</cp:revision>
  <dcterms:created xsi:type="dcterms:W3CDTF">2020-09-17T09:27:48Z</dcterms:created>
  <dcterms:modified xsi:type="dcterms:W3CDTF">2022-10-25T16:32:53Z</dcterms:modified>
</cp:coreProperties>
</file>