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8" d="100"/>
          <a:sy n="98" d="100"/>
        </p:scale>
        <p:origin x="3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60867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B5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640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64008"/>
            <a:ext cx="2286000" cy="5079492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949440" y="457200"/>
            <a:ext cx="1828800" cy="1828800"/>
          </a:xfrm>
          <a:prstGeom prst="ellipse">
            <a:avLst/>
          </a:prstGeom>
          <a:solidFill>
            <a:srgbClr val="C9A84C">
              <a:alpha val="25000"/>
            </a:srgbClr>
          </a:solidFill>
          <a:ln w="12700">
            <a:solidFill>
              <a:srgbClr val="C9A84C">
                <a:alpha val="40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7223760" y="1828800"/>
            <a:ext cx="1371600" cy="1371600"/>
          </a:xfrm>
          <a:prstGeom prst="ellipse">
            <a:avLst/>
          </a:prstGeom>
          <a:solidFill>
            <a:srgbClr val="C9A84C">
              <a:alpha val="40000"/>
            </a:srgbClr>
          </a:solidFill>
          <a:ln w="12700">
            <a:solidFill>
              <a:srgbClr val="C9A84C">
                <a:alpha val="60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57200" y="457200"/>
            <a:ext cx="2194560" cy="3200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57200" y="45720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00" b="1" dirty="0">
                <a:solidFill>
                  <a:srgbClr val="1A2B5F"/>
                </a:solidFill>
              </a:rPr>
              <a:t>MODULE: TEAM LEADERSHIP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457200" y="100584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Group</a:t>
            </a:r>
            <a:endParaRPr lang="en-US" sz="5600" dirty="0"/>
          </a:p>
        </p:txBody>
      </p:sp>
      <p:sp>
        <p:nvSpPr>
          <p:cNvPr id="9" name="Text 7"/>
          <p:cNvSpPr/>
          <p:nvPr/>
        </p:nvSpPr>
        <p:spPr>
          <a:xfrm>
            <a:off x="457200" y="1737360"/>
            <a:ext cx="5943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5600" b="1" dirty="0">
                <a:solidFill>
                  <a:srgbClr val="C9A84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Dynamics</a:t>
            </a:r>
            <a:endParaRPr lang="en-US" sz="5600" dirty="0"/>
          </a:p>
        </p:txBody>
      </p:sp>
      <p:sp>
        <p:nvSpPr>
          <p:cNvPr id="10" name="Text 8"/>
          <p:cNvSpPr/>
          <p:nvPr/>
        </p:nvSpPr>
        <p:spPr>
          <a:xfrm>
            <a:off x="457200" y="2651760"/>
            <a:ext cx="5943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Understanding How Groups Think, Feel, and Behave</a:t>
            </a:r>
            <a:endParaRPr lang="en-US" sz="1400" dirty="0"/>
          </a:p>
        </p:txBody>
      </p:sp>
      <p:sp>
        <p:nvSpPr>
          <p:cNvPr id="11" name="Shape 9"/>
          <p:cNvSpPr/>
          <p:nvPr/>
        </p:nvSpPr>
        <p:spPr>
          <a:xfrm>
            <a:off x="457200" y="3200400"/>
            <a:ext cx="109728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57200" y="333756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Cecabul Africa Leadership Accelerator  |  </a:t>
            </a:r>
            <a:r>
              <a:rPr lang="en-US" sz="1100" b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Leadership Series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57200" y="3657600"/>
            <a:ext cx="5943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Stanford-Informed Curriculum Design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0F1B3C"/>
          </a:solidFill>
          <a:ln w="12700">
            <a:solidFill>
              <a:srgbClr val="0F1B3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Working Professionals &amp; University Graduates  |  Kenya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1828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1A2B5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We'll Cover Today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365760" y="713232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structured journey through the science and practice of group dynamics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365760" y="10972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0972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65760" y="10972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01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" y="11430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What Are Group Dynamics?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68680" y="14813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Foundations and definitions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65760" y="20116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20116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20116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02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868680" y="20574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Causes &amp; Formation Factors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868680" y="23957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Why groups behave the way they do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65760" y="29260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29260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29260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03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68680" y="29718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Tuckman's Stages of Group Development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868680" y="33101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Forming → Storming → Norming → Performing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65760" y="38404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8404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65760" y="38404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868680" y="38862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Impact on Performance &amp; Wellbeing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868680" y="42245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Real-world outcomes of group dynamics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54880" y="10972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4754880" y="10972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54880" y="10972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05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5257800" y="11430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Psychological Biases in Groups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257800" y="14813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Groupthink, conformity, social loafing &amp; more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54880" y="20116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54880" y="20116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54880" y="20116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06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257800" y="20574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Control Mechanisms &amp; Leadership Tools</a:t>
            </a:r>
            <a:endParaRPr lang="en-US" sz="1200" dirty="0"/>
          </a:p>
        </p:txBody>
      </p:sp>
      <p:sp>
        <p:nvSpPr>
          <p:cNvPr id="35" name="Text 33"/>
          <p:cNvSpPr/>
          <p:nvPr/>
        </p:nvSpPr>
        <p:spPr>
          <a:xfrm>
            <a:off x="5257800" y="23957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How great leaders shape group culture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54880" y="2926080"/>
            <a:ext cx="4114800" cy="777240"/>
          </a:xfrm>
          <a:prstGeom prst="rect">
            <a:avLst/>
          </a:prstGeom>
          <a:solidFill>
            <a:srgbClr val="FFFFFF"/>
          </a:solidFill>
          <a:ln w="12700">
            <a:solidFill>
              <a:srgbClr val="E0DDD6"/>
            </a:solidFill>
            <a:prstDash val="solid"/>
          </a:ln>
          <a:effectLst>
            <a:outerShdw blurRad="50800" dist="25400" dir="8100000" algn="bl" rotWithShape="0">
              <a:srgbClr val="000000">
                <a:alpha val="7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54880" y="2926080"/>
            <a:ext cx="411480" cy="7772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754880" y="2926080"/>
            <a:ext cx="4114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</a:rPr>
              <a:t>07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5257800" y="2971800"/>
            <a:ext cx="3520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</a:rPr>
              <a:t>Scenarios &amp; Assignment</a:t>
            </a:r>
            <a:endParaRPr lang="en-US" sz="1200" dirty="0"/>
          </a:p>
        </p:txBody>
      </p:sp>
      <p:sp>
        <p:nvSpPr>
          <p:cNvPr id="40" name="Text 38"/>
          <p:cNvSpPr/>
          <p:nvPr/>
        </p:nvSpPr>
        <p:spPr>
          <a:xfrm>
            <a:off x="5257800" y="3310128"/>
            <a:ext cx="35204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8A93B2"/>
                </a:solidFill>
              </a:rPr>
              <a:t>Apply what you have learned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01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Are Group Dynamics?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365760" y="1188720"/>
            <a:ext cx="8412480" cy="868680"/>
          </a:xfrm>
          <a:prstGeom prst="rect">
            <a:avLst/>
          </a:prstGeom>
          <a:solidFill>
            <a:srgbClr val="1A2B5F">
              <a:alpha val="8000"/>
            </a:srgbClr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34440"/>
            <a:ext cx="80467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Definition: </a:t>
            </a:r>
            <a:r>
              <a:rPr lang="en-US" sz="120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 dynamics refers to the behavioral and psychological processes that occur within a social group — how individuals influence one another, how roles are established, how decisions are made, and how groups evolve over time.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65760" y="2194560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Key Thinker: Kurt Lewin (1890–1947)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365760" y="2487168"/>
            <a:ext cx="47548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"The whole is greater than the sum of its parts."</a:t>
            </a:r>
            <a:endParaRPr lang="en-US" sz="1100" dirty="0"/>
          </a:p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are NOT just collections of individuals — they are living systems with their own norms, energy, and logic.</a:t>
            </a:r>
            <a:endParaRPr lang="en-US" sz="1100" dirty="0"/>
          </a:p>
        </p:txBody>
      </p:sp>
      <p:sp>
        <p:nvSpPr>
          <p:cNvPr id="10" name="Shape 8"/>
          <p:cNvSpPr/>
          <p:nvPr/>
        </p:nvSpPr>
        <p:spPr>
          <a:xfrm>
            <a:off x="5303520" y="2148840"/>
            <a:ext cx="3474720" cy="2560320"/>
          </a:xfrm>
          <a:prstGeom prst="rect">
            <a:avLst/>
          </a:prstGeom>
          <a:solidFill>
            <a:srgbClr val="C9A84C">
              <a:alpha val="12000"/>
            </a:srgbClr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394960" y="224028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A2B5F"/>
                </a:solidFill>
              </a:rPr>
              <a:t>Why This Matters for You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5440680" y="2670048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0" y="2642616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</a:rPr>
              <a:t>You will always work in groups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5440680" y="3054096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669280" y="3026664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</a:rPr>
              <a:t>Groups succeed or fail as a unit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440680" y="3438144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669280" y="3410712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</a:rPr>
              <a:t>Leaders shape group dynamics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5440680" y="3822192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0" y="3794760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</a:rPr>
              <a:t>Poor dynamics kill great ideas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440680" y="4206240"/>
            <a:ext cx="164592" cy="164592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669280" y="417880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B5F"/>
                </a:solidFill>
              </a:rPr>
              <a:t>You can learn to intervene early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02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Causes Group Dynamics?</a:t>
            </a:r>
            <a:endParaRPr lang="en-US" sz="2600" dirty="0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i="1" dirty="0">
                <a:solidFill>
                  <a:srgbClr val="1A2B5F"/>
                </a:solidFill>
              </a:rPr>
              <a:t>Six forces shape how any group forms and behaves: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274320" y="150876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Shape 6"/>
          <p:cNvSpPr/>
          <p:nvPr/>
        </p:nvSpPr>
        <p:spPr>
          <a:xfrm>
            <a:off x="274320" y="1508760"/>
            <a:ext cx="27432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365760" y="15087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Composition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65760" y="185623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is in the group — diversity of background, gender, generation, expertise, personality type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200400" y="150876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E408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200400" y="1508760"/>
            <a:ext cx="2743200" cy="292608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91840" y="15087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Size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291840" y="185623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groups (5–7) enable richer interaction; larger groups create coordination challenges and social loafing</a:t>
            </a:r>
            <a:endParaRPr lang="en-US" sz="1050" dirty="0"/>
          </a:p>
        </p:txBody>
      </p:sp>
      <p:sp>
        <p:nvSpPr>
          <p:cNvPr id="15" name="Shape 13"/>
          <p:cNvSpPr/>
          <p:nvPr/>
        </p:nvSpPr>
        <p:spPr>
          <a:xfrm>
            <a:off x="6126480" y="150876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6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6126480" y="1508760"/>
            <a:ext cx="274320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217920" y="150876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Shared Goals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6217920" y="185623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Clarity and alignment on objectives bind people together — or tear them apart when goals diverge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274320" y="306324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2D7A4F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74320" y="3063240"/>
            <a:ext cx="2743200" cy="2926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65760" y="306324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Leadership Style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65760" y="341071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Autocratic, democratic, and laissez-faire leadership each produce fundamentally different group cultures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3200400" y="306324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3200400" y="3063240"/>
            <a:ext cx="274320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91840" y="306324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Communication Patterns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291840" y="341071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speaks, how often, and who is heard shapes power dynamics, trust, and cohesion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6126480" y="3063240"/>
            <a:ext cx="274320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B03A2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6126480" y="3063240"/>
            <a:ext cx="2743200" cy="292608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217920" y="3063240"/>
            <a:ext cx="25603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Context &amp; Environment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217920" y="3410712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Pressure, deadlines, physical space, and organizational culture all prime group behavior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03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503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Tuckmans Stages of Group Development</a:t>
            </a:r>
            <a:endParaRPr lang="en-US" sz="2400" dirty="0"/>
          </a:p>
        </p:txBody>
      </p:sp>
      <p:sp>
        <p:nvSpPr>
          <p:cNvPr id="6" name="Shape 4"/>
          <p:cNvSpPr/>
          <p:nvPr/>
        </p:nvSpPr>
        <p:spPr>
          <a:xfrm>
            <a:off x="182880" y="1188720"/>
            <a:ext cx="1600200" cy="3474720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85800" y="1280160"/>
            <a:ext cx="594360" cy="5943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85800" y="1280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1A7A6E"/>
                </a:solidFill>
              </a:rPr>
              <a:t>1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82880" y="19659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FORMING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274320" y="2359152"/>
            <a:ext cx="1417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Polite introductions, uncertainty, reliance on the leader. People test boundaries and seek direction.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1783080" y="2788920"/>
            <a:ext cx="155448" cy="27432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1938528" y="1188720"/>
            <a:ext cx="1600200" cy="3474720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2441448" y="1280160"/>
            <a:ext cx="594360" cy="5943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441448" y="1280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B03A2E"/>
                </a:solidFill>
              </a:rPr>
              <a:t>2</a:t>
            </a:r>
            <a:endParaRPr lang="en-US" sz="1800" dirty="0"/>
          </a:p>
        </p:txBody>
      </p:sp>
      <p:sp>
        <p:nvSpPr>
          <p:cNvPr id="15" name="Text 13"/>
          <p:cNvSpPr/>
          <p:nvPr/>
        </p:nvSpPr>
        <p:spPr>
          <a:xfrm>
            <a:off x="1938528" y="19659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STORMING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029968" y="2359152"/>
            <a:ext cx="1417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Conflict emerges as personalities and working styles clash. Essential but uncomfortable.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538728" y="2788920"/>
            <a:ext cx="155448" cy="27432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94176" y="1188720"/>
            <a:ext cx="1600200" cy="3474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197096" y="1280160"/>
            <a:ext cx="594360" cy="5943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97096" y="1280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C9A84C"/>
                </a:solidFill>
              </a:rPr>
              <a:t>3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3694176" y="19659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NORMING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3785616" y="2359152"/>
            <a:ext cx="1417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Agreement on roles and norms. Trust builds. Collaboration becomes natural.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5294376" y="2788920"/>
            <a:ext cx="155448" cy="27432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5449824" y="1188720"/>
            <a:ext cx="1600200" cy="347472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5952744" y="1280160"/>
            <a:ext cx="594360" cy="5943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952744" y="1280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D7A4F"/>
                </a:solidFill>
              </a:rPr>
              <a:t>4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5449824" y="19659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PERFORMING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541264" y="2359152"/>
            <a:ext cx="1417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synergy, shared vision. The group is autonomous and highly effective.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7050024" y="2788920"/>
            <a:ext cx="155448" cy="27432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7205472" y="1188720"/>
            <a:ext cx="1600200" cy="3474720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7708392" y="1280160"/>
            <a:ext cx="594360" cy="594360"/>
          </a:xfrm>
          <a:prstGeom prst="ellips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708392" y="12801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E4082"/>
                </a:solidFill>
              </a:rPr>
              <a:t>5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7205472" y="1965960"/>
            <a:ext cx="1600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</a:rPr>
              <a:t>ADJOURNING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296912" y="2359152"/>
            <a:ext cx="1417320" cy="2194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Closure as the group wraps up. Reflection, recognition, and emotional processing.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274320" y="4709160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</a:rPr>
              <a:t>Bruce Tuckman (1965) — Extended to include "Adjourning" in 1977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F1B3C"/>
          </a:solidFill>
          <a:ln w="12700">
            <a:solidFill>
              <a:srgbClr val="0F1B3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04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Impact on Performance &amp; Wellbeing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3931920" cy="365760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74320" y="1143000"/>
            <a:ext cx="39319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✅  POSITIVE IMPACTS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274320" y="1600200"/>
            <a:ext cx="3931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8D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1627632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7A4F"/>
                </a:solidFill>
              </a:rPr>
              <a:t>Synergy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411480" y="185623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Groups outperform individuals on complex tasks when well-managed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274320" y="2212848"/>
            <a:ext cx="3931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8D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224028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7A4F"/>
                </a:solidFill>
              </a:rPr>
              <a:t>Innovation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411480" y="24688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Diverse perspectives spark creative problem-solving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274320" y="2825496"/>
            <a:ext cx="3931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8D4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11480" y="2852928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7A4F"/>
                </a:solidFill>
              </a:rPr>
              <a:t>Accountability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11480" y="308152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Peer commitment increases follow-through on goals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74320" y="3438144"/>
            <a:ext cx="3931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8D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465576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7A4F"/>
                </a:solidFill>
              </a:rPr>
              <a:t>Psychological Safety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11480" y="369417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High-trust groups speak up, experiment, and learn faster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274320" y="4050792"/>
            <a:ext cx="393192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5E8D4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4078224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D7A4F"/>
                </a:solidFill>
              </a:rPr>
              <a:t>Wellbeing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11480" y="43068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Social belonging reduces burnout and builds resilience</a:t>
            </a:r>
            <a:endParaRPr lang="en-US" sz="950" dirty="0"/>
          </a:p>
        </p:txBody>
      </p:sp>
      <p:sp>
        <p:nvSpPr>
          <p:cNvPr id="23" name="Shape 21"/>
          <p:cNvSpPr/>
          <p:nvPr/>
        </p:nvSpPr>
        <p:spPr>
          <a:xfrm>
            <a:off x="4754880" y="1143000"/>
            <a:ext cx="4023360" cy="365760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0" y="1143000"/>
            <a:ext cx="4023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⚠️  NEGATIVE IMPACTS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754880" y="1600200"/>
            <a:ext cx="4023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8D7DA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92040" y="1627632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03A2E"/>
                </a:solidFill>
              </a:rPr>
              <a:t>Groupthink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4892040" y="1856232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Conformity pressure silences critical voices — disastrous decisions follow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4754880" y="2212848"/>
            <a:ext cx="4023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8D7D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92040" y="2240280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03A2E"/>
                </a:solidFill>
              </a:rPr>
              <a:t>Social Loafing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4892040" y="2468880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Members reduce individual effort when accountability is diffuse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4754880" y="2825496"/>
            <a:ext cx="4023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8D7DA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92040" y="2852928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03A2E"/>
                </a:solidFill>
              </a:rPr>
              <a:t>Conflict &amp; Dysfunction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892040" y="3081528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Unresolved interpersonal tensions derail performance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754880" y="3438144"/>
            <a:ext cx="4023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8D7DA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92040" y="3465576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03A2E"/>
                </a:solidFill>
              </a:rPr>
              <a:t>In-group Bias</a:t>
            </a:r>
            <a:endParaRPr lang="en-US" sz="1100" dirty="0"/>
          </a:p>
        </p:txBody>
      </p:sp>
      <p:sp>
        <p:nvSpPr>
          <p:cNvPr id="36" name="Text 34"/>
          <p:cNvSpPr/>
          <p:nvPr/>
        </p:nvSpPr>
        <p:spPr>
          <a:xfrm>
            <a:off x="4892040" y="3694176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Groups favor their own members, excluding valuable outside input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54880" y="4050792"/>
            <a:ext cx="402336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F8D7DA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92040" y="4078224"/>
            <a:ext cx="3703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B03A2E"/>
                </a:solidFill>
              </a:rPr>
              <a:t>Burnout &amp; Turnover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4892040" y="4306824"/>
            <a:ext cx="37033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</a:rPr>
              <a:t>Toxic group climates accelerate exhaustion and attrition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54864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C9A84C"/>
                </a:solidFill>
              </a:rPr>
              <a:t>05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274320" y="4114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Psychological Biases in Groups</a:t>
            </a:r>
            <a:endParaRPr lang="en-US" sz="2600" dirty="0"/>
          </a:p>
        </p:txBody>
      </p:sp>
      <p:sp>
        <p:nvSpPr>
          <p:cNvPr id="6" name="Shape 4"/>
          <p:cNvSpPr/>
          <p:nvPr/>
        </p:nvSpPr>
        <p:spPr>
          <a:xfrm>
            <a:off x="228600" y="11430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B03A2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28600" y="1143000"/>
            <a:ext cx="2788920" cy="292608"/>
          </a:xfrm>
          <a:prstGeom prst="rect">
            <a:avLst/>
          </a:prstGeom>
          <a:solidFill>
            <a:srgbClr val="B03A2E"/>
          </a:solidFill>
          <a:ln w="12700">
            <a:solidFill>
              <a:srgbClr val="B03A2E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01752" y="1143000"/>
            <a:ext cx="26426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Groupthink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301752" y="145389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B03A2E"/>
                </a:solidFill>
              </a:rPr>
              <a:t>Janis, 1972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301752" y="1645920"/>
            <a:ext cx="26426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desire for harmony overrides rational decision-making. Dissent is suppressed. Overconfidence reigns.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01752" y="2313432"/>
            <a:ext cx="2642616" cy="9144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01752" y="235915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NASA Challenger disaster — engineers knew of risks but stayed silent under pressure.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154680" y="11430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E4082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3154680" y="1143000"/>
            <a:ext cx="2788920" cy="292608"/>
          </a:xfrm>
          <a:prstGeom prst="rect">
            <a:avLst/>
          </a:prstGeom>
          <a:solidFill>
            <a:srgbClr val="2E4082"/>
          </a:solidFill>
          <a:ln w="12700">
            <a:solidFill>
              <a:srgbClr val="2E408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227832" y="1143000"/>
            <a:ext cx="26426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Social Loafing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227832" y="145389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2E4082"/>
                </a:solidFill>
              </a:rPr>
              <a:t>Latané et al., 1979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3227832" y="1645920"/>
            <a:ext cx="26426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Individual effort decreases as group size grows. People "free-ride" when their contribution is hard to measure.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3227832" y="2313432"/>
            <a:ext cx="2642616" cy="9144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227832" y="235915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A student in a large project team does less than when working alone.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6080760" y="11430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7A6E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6080760" y="1143000"/>
            <a:ext cx="2788920" cy="292608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6153912" y="1143000"/>
            <a:ext cx="26426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Conformity Bias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6153912" y="145389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7A6E"/>
                </a:solidFill>
              </a:rPr>
              <a:t>Asch, 1951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153912" y="1645920"/>
            <a:ext cx="26426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 change their views to match the majority — even when the majority is clearly wrong.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6153912" y="2313432"/>
            <a:ext cx="2642616" cy="9144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153912" y="235915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Asch's line experiment: 75% conformed at least once to the incorrect group answer.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28600" y="29718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2D7A4F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228600" y="2971800"/>
            <a:ext cx="2788920" cy="292608"/>
          </a:xfrm>
          <a:prstGeom prst="rect">
            <a:avLst/>
          </a:prstGeom>
          <a:solidFill>
            <a:srgbClr val="2D7A4F"/>
          </a:solidFill>
          <a:ln w="12700">
            <a:solidFill>
              <a:srgbClr val="2D7A4F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01752" y="2971800"/>
            <a:ext cx="26426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In-group Favoritism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301752" y="328269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2D7A4F"/>
                </a:solidFill>
              </a:rPr>
              <a:t>Tajfel &amp; Turner, 1979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301752" y="3474720"/>
            <a:ext cx="26426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irrationally favor their own members over outsiders — distorting fairness and collaboration.</a:t>
            </a:r>
            <a:endParaRPr lang="en-US" sz="950" dirty="0"/>
          </a:p>
        </p:txBody>
      </p:sp>
      <p:sp>
        <p:nvSpPr>
          <p:cNvPr id="32" name="Shape 30"/>
          <p:cNvSpPr/>
          <p:nvPr/>
        </p:nvSpPr>
        <p:spPr>
          <a:xfrm>
            <a:off x="301752" y="4142232"/>
            <a:ext cx="2642616" cy="9144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01752" y="418795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Teams from the same department dismiss valid ideas from other departments.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3154680" y="29718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C9A84C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154680" y="2971800"/>
            <a:ext cx="2788920" cy="292608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27832" y="2971800"/>
            <a:ext cx="26426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Authority Bias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3227832" y="328269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C9A84C"/>
                </a:solidFill>
              </a:rPr>
              <a:t>Milgram, 1963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227832" y="3474720"/>
            <a:ext cx="26426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Groups defer to leaders or experts even when they are wrong, suppressing independent judgment.</a:t>
            </a:r>
            <a:endParaRPr lang="en-US" sz="950" dirty="0"/>
          </a:p>
        </p:txBody>
      </p:sp>
      <p:sp>
        <p:nvSpPr>
          <p:cNvPr id="39" name="Shape 37"/>
          <p:cNvSpPr/>
          <p:nvPr/>
        </p:nvSpPr>
        <p:spPr>
          <a:xfrm>
            <a:off x="3227832" y="4142232"/>
            <a:ext cx="2642616" cy="9144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27832" y="418795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Junior staff stay quiet in board meetings despite seeing major strategic errors.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6080760" y="2971800"/>
            <a:ext cx="2788920" cy="1691640"/>
          </a:xfrm>
          <a:prstGeom prst="rect">
            <a:avLst/>
          </a:prstGeom>
          <a:solidFill>
            <a:srgbClr val="FFFFFF"/>
          </a:solidFill>
          <a:ln w="12700">
            <a:solidFill>
              <a:srgbClr val="1A2B5F"/>
            </a:solidFill>
            <a:prstDash val="solid"/>
          </a:ln>
          <a:effectLst>
            <a:outerShdw blurRad="635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6080760" y="2971800"/>
            <a:ext cx="278892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153912" y="2971800"/>
            <a:ext cx="26426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FFFFFF"/>
                </a:solidFill>
              </a:rPr>
              <a:t>Diffusion of Responsibility</a:t>
            </a:r>
            <a:endParaRPr lang="en-US" sz="1200" dirty="0"/>
          </a:p>
        </p:txBody>
      </p:sp>
      <p:sp>
        <p:nvSpPr>
          <p:cNvPr id="44" name="Text 42"/>
          <p:cNvSpPr/>
          <p:nvPr/>
        </p:nvSpPr>
        <p:spPr>
          <a:xfrm>
            <a:off x="6153912" y="3282696"/>
            <a:ext cx="26426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1A2B5F"/>
                </a:solidFill>
              </a:rPr>
              <a:t>Darley &amp; Latané, 1968</a:t>
            </a:r>
            <a:endParaRPr lang="en-US" sz="900" dirty="0"/>
          </a:p>
        </p:txBody>
      </p:sp>
      <p:sp>
        <p:nvSpPr>
          <p:cNvPr id="45" name="Text 43"/>
          <p:cNvSpPr/>
          <p:nvPr/>
        </p:nvSpPr>
        <p:spPr>
          <a:xfrm>
            <a:off x="6153912" y="3474720"/>
            <a:ext cx="264261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B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group size grows, individuals feel less personal responsibility to act.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6153912" y="4142232"/>
            <a:ext cx="2642616" cy="9144"/>
          </a:xfrm>
          <a:prstGeom prst="rect">
            <a:avLst/>
          </a:prstGeom>
          <a:solidFill>
            <a:srgbClr val="E0E0E0"/>
          </a:solidFill>
          <a:ln w="12700">
            <a:solidFill>
              <a:srgbClr val="E0E0E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6153912" y="4187952"/>
            <a:ext cx="2642616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8A93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e.g. The bystander effect: the more people witness an emergency, the less likely anyone helps.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solidFill>
            <a:srgbClr val="1A2B5F"/>
          </a:solidFill>
          <a:ln w="12700">
            <a:solidFill>
              <a:srgbClr val="1A2B5F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0" y="4846320"/>
            <a:ext cx="9144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dirty="0">
                <a:solidFill>
                  <a:srgbClr val="8A93B2"/>
                </a:solidFill>
              </a:rPr>
              <a:t>Cecabul Africa Leadership Accelerator  |  Group Dynamics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866</Words>
  <Application>Microsoft Office PowerPoint</Application>
  <PresentationFormat>On-screen Show (16:9)</PresentationFormat>
  <Paragraphs>137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Dynamics – Cecabul Africa Leadership Accelerator</dc:title>
  <dc:subject>PptxGenJS Presentation</dc:subject>
  <dc:creator>Cecabul Africa</dc:creator>
  <cp:lastModifiedBy>Felix Nzuki</cp:lastModifiedBy>
  <cp:revision>2</cp:revision>
  <dcterms:created xsi:type="dcterms:W3CDTF">2026-04-20T12:46:13Z</dcterms:created>
  <dcterms:modified xsi:type="dcterms:W3CDTF">2026-04-24T18:00:10Z</dcterms:modified>
</cp:coreProperties>
</file>