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3" r:id="rId4"/>
    <p:sldId id="264" r:id="rId5"/>
    <p:sldId id="265" r:id="rId6"/>
    <p:sldId id="266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3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0867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64008"/>
            <a:ext cx="2286000" cy="5079492"/>
          </a:xfrm>
          <a:prstGeom prst="rect">
            <a:avLst/>
          </a:prstGeom>
          <a:solidFill>
            <a:srgbClr val="2E4082"/>
          </a:solidFill>
          <a:ln w="12700">
            <a:solidFill>
              <a:srgbClr val="2E408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949440" y="457200"/>
            <a:ext cx="1828800" cy="1828800"/>
          </a:xfrm>
          <a:prstGeom prst="ellipse">
            <a:avLst/>
          </a:prstGeom>
          <a:solidFill>
            <a:srgbClr val="C9A84C">
              <a:alpha val="25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223760" y="1828800"/>
            <a:ext cx="1371600" cy="1371600"/>
          </a:xfrm>
          <a:prstGeom prst="ellipse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457200"/>
            <a:ext cx="2194560" cy="3200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572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A2B5F"/>
                </a:solidFill>
              </a:rPr>
              <a:t>MODULE: TEAM LEADERSHIP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457200" y="100584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457200" y="173736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Dynamics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457200" y="265176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How Groups Think, Feel, and Behave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200400"/>
            <a:ext cx="109728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33756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Cecabul Africa Leadership Accelerator  |  </a:t>
            </a:r>
            <a:r>
              <a:rPr lang="en-US" sz="1100" b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Leadership Series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365760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Stanford-Informed Curriculum Design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0F1B3C"/>
          </a:solidFill>
          <a:ln w="12700">
            <a:solidFill>
              <a:srgbClr val="0F1B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Working Professionals &amp; University Graduates  |  Kenya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2B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 Today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65760" y="7132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 journey through the science and practice of group dynamics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0972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0972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0972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11430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What Are Group Dynamics?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68680" y="14813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Foundations and definitions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0116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0116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0116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68680" y="20574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Causes &amp; Formation Factors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68680" y="23957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Why groups behave the way they do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9260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9260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9260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68680" y="29718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Tuckman's Stages of Group Development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68680" y="33101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Forming → Storming → Norming → Performing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38404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8404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8404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68680" y="38862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Impact on Performance &amp; Wellbeing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68680" y="42245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Real-world outcomes of group dynamics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754880" y="10972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54880" y="10972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54880" y="10972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05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257800" y="11430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Psychological Biases in Groups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257800" y="14813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Groupthink, conformity, social loafing &amp; more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20116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54880" y="20116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54880" y="20116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06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257800" y="20574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Control Mechanisms &amp; Leadership Tools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257800" y="23957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How great leaders shape group culture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754880" y="29260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754880" y="29260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54880" y="29260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07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257800" y="29718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Scenarios &amp; Assignment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257800" y="33101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Apply what you have learned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E4082"/>
          </a:solidFill>
          <a:ln w="12700">
            <a:solidFill>
              <a:srgbClr val="2E408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06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7432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 Mechanisms &amp; Leadership Tools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65760" y="111556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2B5F"/>
                </a:solidFill>
              </a:rPr>
              <a:t>Great leaders do not leave group dynamics to chance. They design conditions for excellence.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481328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F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481328"/>
            <a:ext cx="457200" cy="14630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19385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🎯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1481328"/>
            <a:ext cx="2286000" cy="256032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1481328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5F"/>
                </a:solidFill>
              </a:rPr>
              <a:t>Forming Stage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804672" y="1755648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F"/>
                </a:solidFill>
              </a:rPr>
              <a:t>Set Clear Norms Early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04672" y="2048256"/>
            <a:ext cx="2139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Explicitly define how the group will make decisions, handle conflict, give feedback, and share credit. What is left unstated will be assumed.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00400" y="1481328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F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0" y="1481328"/>
            <a:ext cx="457200" cy="14630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0" y="19385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🗣️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657600" y="1481328"/>
            <a:ext cx="2286000" cy="256032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03320" y="1481328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5F"/>
                </a:solidFill>
              </a:rPr>
              <a:t>All Stages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730752" y="1755648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F"/>
                </a:solidFill>
              </a:rPr>
              <a:t>Psychological Safety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730752" y="2048256"/>
            <a:ext cx="2139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Amy Edmondson's research: high-performing teams make it safe to speak, dissent, and fail. Create "yes, and" cultures. Challenge ideas, not people.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6126480" y="1481328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F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26480" y="1481328"/>
            <a:ext cx="457200" cy="14630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26480" y="19385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📋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583680" y="1481328"/>
            <a:ext cx="2286000" cy="256032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629400" y="1481328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5F"/>
                </a:solidFill>
              </a:rPr>
              <a:t>Structure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656832" y="1755648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F"/>
                </a:solidFill>
              </a:rPr>
              <a:t>Role Clarity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656832" y="2048256"/>
            <a:ext cx="2139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Ambiguous roles breed conflict and loafing. Assign specific responsibilities. Use RACI (Responsible, Accountable, Consulted, Informed) frameworks.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74320" y="3081528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F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274320" y="3081528"/>
            <a:ext cx="457200" cy="14630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74320" y="35387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🔄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731520" y="3081528"/>
            <a:ext cx="2286000" cy="256032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77240" y="3081528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5F"/>
                </a:solidFill>
              </a:rPr>
              <a:t>Storming/Norming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804672" y="3355848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F"/>
                </a:solidFill>
              </a:rPr>
              <a:t>Regular Retrospectives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04672" y="3648456"/>
            <a:ext cx="2139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structured reflection into the team rhythm — what is working, what is not, and what to change. Borrowed from Agile; applicable everywhere.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3200400" y="3081528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F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00400" y="3081528"/>
            <a:ext cx="457200" cy="14630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200400" y="35387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⚖️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3657600" y="3081528"/>
            <a:ext cx="2286000" cy="256032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703320" y="3081528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5F"/>
                </a:solidFill>
              </a:rPr>
              <a:t>Counter-Bias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3730752" y="3355848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F"/>
                </a:solidFill>
              </a:rPr>
              <a:t>Structured Decision-Making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3730752" y="3648456"/>
            <a:ext cx="2139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a devil's advocate role. Use pre-mortems before major decisions. Separate idea generation from evaluation to prevent groupthink.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6126480" y="3081528"/>
            <a:ext cx="27432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F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6126480" y="3081528"/>
            <a:ext cx="457200" cy="14630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126480" y="35387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🌍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6583680" y="3081528"/>
            <a:ext cx="2286000" cy="256032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629400" y="3081528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5F"/>
                </a:solidFill>
              </a:rPr>
              <a:t>Culture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6656832" y="3355848"/>
            <a:ext cx="21396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F"/>
                </a:solidFill>
              </a:rPr>
              <a:t>Leverage Diversity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6656832" y="3648456"/>
            <a:ext cx="21396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Actively surface minority viewpoints. In Kenya's diverse context, ethnic, gender, and generational diversity are strategic assets — not box-ticking exercises.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Cecabul Africa Leadership Accelerator  |  Group Dynamics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1B3C"/>
          </a:solidFill>
          <a:ln w="12700">
            <a:solidFill>
              <a:srgbClr val="0F1B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07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74320" y="41148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Real-World Scenarios — Apply Your Knowledge</a:t>
            </a:r>
            <a:endParaRPr lang="en-US" sz="230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8595360" cy="1143000"/>
          </a:xfrm>
          <a:prstGeom prst="rect">
            <a:avLst/>
          </a:prstGeom>
          <a:solidFill>
            <a:srgbClr val="F7F4EF"/>
          </a:solidFill>
          <a:ln w="12700">
            <a:solidFill>
              <a:srgbClr val="B03A2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143000"/>
            <a:ext cx="347472" cy="1143000"/>
          </a:xfrm>
          <a:prstGeom prst="rect">
            <a:avLst/>
          </a:prstGeom>
          <a:solidFill>
            <a:srgbClr val="B03A2E"/>
          </a:solidFill>
          <a:ln w="12700">
            <a:solidFill>
              <a:srgbClr val="B03A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1143000"/>
            <a:ext cx="34747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A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13232" y="11978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03A2E"/>
                </a:solidFill>
              </a:rPr>
              <a:t>The Silent Boardroom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13232" y="146304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Nairobi fintech startup is leadership team always agrees in meetings. Decisions are made quickly but often fail in execution. The junior analyst always has concerns but never speaks up.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526280" y="1216152"/>
            <a:ext cx="425196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B03A2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17720" y="123444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03A2E"/>
                </a:solidFill>
              </a:rPr>
              <a:t>🔍 Discussion Questions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617720" y="1490472"/>
            <a:ext cx="4069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psychological bias is at play? What stage is the group in? What should the team leader do differently?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2377440"/>
            <a:ext cx="8595360" cy="1143000"/>
          </a:xfrm>
          <a:prstGeom prst="rect">
            <a:avLst/>
          </a:prstGeom>
          <a:solidFill>
            <a:srgbClr val="F7F4EF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2377440"/>
            <a:ext cx="347472" cy="114300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" y="2377440"/>
            <a:ext cx="34747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B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13232" y="243230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A6E"/>
                </a:solidFill>
              </a:rPr>
              <a:t>The Star Who Disappeared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13232" y="26974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new project team of 9 was assembled at a Mombasa NGO. Three months in, the team lead notices that one high-performer now does the minimum, while others over-compensate.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526280" y="2450592"/>
            <a:ext cx="425196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17720" y="246888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A6E"/>
                </a:solidFill>
              </a:rPr>
              <a:t>🔍 Discussion Questions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617720" y="2724912"/>
            <a:ext cx="4069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group dynamic has emerged? What caused it? Design one intervention to restore performance.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74320" y="3611880"/>
            <a:ext cx="8595360" cy="1143000"/>
          </a:xfrm>
          <a:prstGeom prst="rect">
            <a:avLst/>
          </a:prstGeom>
          <a:solidFill>
            <a:srgbClr val="F7F4EF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3611880"/>
            <a:ext cx="347472" cy="11430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3611880"/>
            <a:ext cx="34747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C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713232" y="366674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</a:rPr>
              <a:t>The Storming NGO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13232" y="393192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county government taskforce in Kisumu has erupted in conflict. Two senior officials are at war. Junior members have split into camps. The deadline is two weeks away.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526280" y="3685032"/>
            <a:ext cx="425196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17720" y="370332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A84C"/>
                </a:solidFill>
              </a:rPr>
              <a:t>🔍 Discussion Questions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617720" y="3959352"/>
            <a:ext cx="4069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is this group on Tuckman's model? Is this a crisis or a normal stage? What should the facilitator do right now?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65760" y="4727448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A93B2"/>
                </a:solidFill>
              </a:rPr>
              <a:t>Small groups: 10 minutes per scenario. Each group presents one insight to the plenary.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Cecabul Africa Leadership Accelerator  |  Group Dynamics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B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9A84C"/>
                </a:solidFill>
              </a:rPr>
              <a:t>ASSIGNMENT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 Dynamics Field Analysis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93B2"/>
                </a:solidFill>
              </a:rPr>
              <a:t>Individual Submission  |  Due: One Week from Today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554480"/>
            <a:ext cx="8412480" cy="73152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84048" y="1691640"/>
            <a:ext cx="411480" cy="4114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6916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B5F"/>
                </a:solidFill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600200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</a:rPr>
              <a:t>Observe &amp; Identify (30%)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1847088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 real group you belong to — a work team, student group, church committee, or family unit. Over 5 days, observe their interactions. Identify which stage of Tuckman's model they are in and provide 3 specific behavioral examples to justify your assessment.</a:t>
            </a:r>
            <a:endParaRPr lang="en-US" sz="980" dirty="0"/>
          </a:p>
        </p:txBody>
      </p:sp>
      <p:sp>
        <p:nvSpPr>
          <p:cNvPr id="11" name="Shape 9"/>
          <p:cNvSpPr/>
          <p:nvPr/>
        </p:nvSpPr>
        <p:spPr>
          <a:xfrm>
            <a:off x="365760" y="2359152"/>
            <a:ext cx="8412480" cy="73152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84048" y="2496312"/>
            <a:ext cx="411480" cy="4114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4048" y="249631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B5F"/>
                </a:solidFill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14400" y="2404872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</a:rPr>
              <a:t>Diagnose a Bias (30%)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4400" y="2651760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one psychological bias present in that group. Describe a concrete incident where the bias manifested. Explain the impact it had on the group's outcome, relationships, or decision-making.</a:t>
            </a:r>
            <a:endParaRPr lang="en-US" sz="980" dirty="0"/>
          </a:p>
        </p:txBody>
      </p:sp>
      <p:sp>
        <p:nvSpPr>
          <p:cNvPr id="16" name="Shape 14"/>
          <p:cNvSpPr/>
          <p:nvPr/>
        </p:nvSpPr>
        <p:spPr>
          <a:xfrm>
            <a:off x="365760" y="3163824"/>
            <a:ext cx="8412480" cy="73152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84048" y="3300984"/>
            <a:ext cx="411480" cy="4114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4048" y="330098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B5F"/>
                </a:solidFill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" y="3209544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</a:rPr>
              <a:t>Design an Intervention (30%)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14400" y="3456432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 a specific, actionable intervention to address the bias or improve group dynamics. Reference at least one theoretical framework from this module. Explain how you would implement it as the leader.</a:t>
            </a:r>
            <a:endParaRPr lang="en-US" sz="980" dirty="0"/>
          </a:p>
        </p:txBody>
      </p:sp>
      <p:sp>
        <p:nvSpPr>
          <p:cNvPr id="21" name="Shape 19"/>
          <p:cNvSpPr/>
          <p:nvPr/>
        </p:nvSpPr>
        <p:spPr>
          <a:xfrm>
            <a:off x="365760" y="3968496"/>
            <a:ext cx="8412480" cy="73152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84048" y="4105656"/>
            <a:ext cx="411480" cy="4114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84048" y="410565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B5F"/>
                </a:solidFill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14400" y="4014216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</a:rPr>
              <a:t>Reflection (10%)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914400" y="4261104"/>
            <a:ext cx="7589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150 words: What did you learn about yourself as a group member or leader from this exercise? What will you do differently going forward?</a:t>
            </a:r>
            <a:endParaRPr lang="en-US" sz="980" dirty="0"/>
          </a:p>
        </p:txBody>
      </p:sp>
      <p:sp>
        <p:nvSpPr>
          <p:cNvPr id="26" name="Shape 24"/>
          <p:cNvSpPr/>
          <p:nvPr/>
        </p:nvSpPr>
        <p:spPr>
          <a:xfrm>
            <a:off x="365760" y="4663440"/>
            <a:ext cx="8412480" cy="182880"/>
          </a:xfrm>
          <a:prstGeom prst="rect">
            <a:avLst/>
          </a:prstGeom>
          <a:solidFill>
            <a:srgbClr val="C9A84C">
              <a:alpha val="2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6634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</a:rPr>
              <a:t>Format: 600–800 words or a 10-slide deck  |  Reference at least 2 theorists from this module  |  Graded on depth of insight, not perfection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0F1B3C"/>
          </a:solidFill>
          <a:ln w="12700">
            <a:solidFill>
              <a:srgbClr val="0F1B3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Cecabul Africa Leadership Accelerator  |  Group Dynamics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B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64008"/>
            <a:ext cx="2286000" cy="5079492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949440" y="457200"/>
            <a:ext cx="2011680" cy="2011680"/>
          </a:xfrm>
          <a:prstGeom prst="ellipse">
            <a:avLst/>
          </a:prstGeom>
          <a:solidFill>
            <a:srgbClr val="C9A84C">
              <a:alpha val="2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223760" y="2286000"/>
            <a:ext cx="1645920" cy="1645920"/>
          </a:xfrm>
          <a:prstGeom prst="ellipse">
            <a:avLst/>
          </a:prstGeom>
          <a:solidFill>
            <a:srgbClr val="C9A84C">
              <a:alpha val="3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6126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Five Things to Remember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71323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93B2"/>
                </a:solidFill>
              </a:rPr>
              <a:t>When you walk out of this room today: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078992"/>
            <a:ext cx="6126480" cy="621792"/>
          </a:xfrm>
          <a:prstGeom prst="rect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C9A84C">
                <a:alpha val="4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078992"/>
            <a:ext cx="54864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078992"/>
            <a:ext cx="365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01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1133856"/>
            <a:ext cx="5440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are living systems — they need active leadership, not passive hope.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1792224"/>
            <a:ext cx="6126480" cy="621792"/>
          </a:xfrm>
          <a:prstGeom prst="rect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C9A84C">
                <a:alpha val="4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1792224"/>
            <a:ext cx="54864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1792224"/>
            <a:ext cx="365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60120" y="1847088"/>
            <a:ext cx="5440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group goes through discomfort. Storming is not failure; it is progress.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2505456"/>
            <a:ext cx="6126480" cy="621792"/>
          </a:xfrm>
          <a:prstGeom prst="rect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C9A84C">
                <a:alpha val="4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505456"/>
            <a:ext cx="54864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2505456"/>
            <a:ext cx="365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60120" y="2560320"/>
            <a:ext cx="5440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Bias is invisible from the inside. Cultivate external perspective and psychological safety.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218688"/>
            <a:ext cx="6126480" cy="621792"/>
          </a:xfrm>
          <a:prstGeom prst="rect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C9A84C">
                <a:alpha val="4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218688"/>
            <a:ext cx="54864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3218688"/>
            <a:ext cx="365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60120" y="3273552"/>
            <a:ext cx="5440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role as a leader is to design the conditions for great group dynamics.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5760" y="3931920"/>
            <a:ext cx="6126480" cy="621792"/>
          </a:xfrm>
          <a:prstGeom prst="rect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C9A84C">
                <a:alpha val="4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931920"/>
            <a:ext cx="54864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2920" y="3931920"/>
            <a:ext cx="3657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</a:rPr>
              <a:t>05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60120" y="3986784"/>
            <a:ext cx="5440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yourself — your own behavior shapes every group you enter.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65760" y="4681728"/>
            <a:ext cx="6217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C9A84C"/>
                </a:solidFill>
              </a:rPr>
              <a:t>"The quality of our groups determines the quality of our leadership."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Cecabul Africa Leadership Accelerator  |  Group Dynamics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892</Words>
  <Application>Microsoft Office PowerPoint</Application>
  <PresentationFormat>On-screen Show (16:9)</PresentationFormat>
  <Paragraphs>114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Dynamics – Cecabul Africa Leadership Accelerator</dc:title>
  <dc:subject>PptxGenJS Presentation</dc:subject>
  <dc:creator>Cecabul Africa</dc:creator>
  <cp:lastModifiedBy>Felix Nzuki</cp:lastModifiedBy>
  <cp:revision>2</cp:revision>
  <dcterms:created xsi:type="dcterms:W3CDTF">2026-04-20T12:46:13Z</dcterms:created>
  <dcterms:modified xsi:type="dcterms:W3CDTF">2026-04-24T18:00:56Z</dcterms:modified>
</cp:coreProperties>
</file>