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1005840"/>
            <a:ext cx="3200400" cy="3200400"/>
          </a:xfrm>
          <a:prstGeom prst="ellipse">
            <a:avLst/>
          </a:prstGeom>
          <a:solidFill>
            <a:srgbClr val="1B998B">
              <a:alpha val="18000"/>
            </a:srgbClr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80960" y="3108960"/>
            <a:ext cx="1828800" cy="1828800"/>
          </a:xfrm>
          <a:prstGeom prst="ellipse">
            <a:avLst/>
          </a:prstGeom>
          <a:solidFill>
            <a:srgbClr val="FFBC42">
              <a:alpha val="12000"/>
            </a:srgbClr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59436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1B99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MANAGEMENT TRAINING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" y="1005840"/>
            <a:ext cx="7132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Stakeholder</a:t>
            </a:r>
            <a:endParaRPr lang="en-US" sz="5400" dirty="0"/>
          </a:p>
          <a:p>
            <a:pPr algn="l" indent="0" marL="0">
              <a:lnSpc>
                <a:spcPct val="11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Management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502920" y="2880360"/>
            <a:ext cx="6858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A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Identification · Engagement · Communication</a:t>
            </a:r>
            <a:endParaRPr lang="en-US" sz="18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A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Overall Program Success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02920" y="2788920"/>
            <a:ext cx="2286000" cy="50292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22333"/>
          </a:solidFill>
          <a:ln w="12700">
            <a:solidFill>
              <a:srgbClr val="1223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A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 succeed or fail based on how well stakeholders are managed.</a:t>
            </a:r>
            <a:endParaRPr lang="en-US" sz="1200" dirty="0"/>
          </a:p>
        </p:txBody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1463040"/>
            <a:ext cx="1280160" cy="12801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  |  Monitoring &amp; Feedback Loops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274320" y="1005840"/>
            <a:ext cx="5394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5-Step Stakeholder Engagement Cycle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256032" y="1463040"/>
            <a:ext cx="914400" cy="914400"/>
          </a:xfrm>
          <a:prstGeom prst="ellipse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56032" y="14630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64592" y="2450592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&amp;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1188720" y="1920240"/>
            <a:ext cx="146304" cy="0"/>
          </a:xfrm>
          <a:prstGeom prst="line">
            <a:avLst/>
          </a:prstGeom>
          <a:noFill/>
          <a:ln w="25400">
            <a:solidFill>
              <a:srgbClr val="1B998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70432" y="1691640"/>
            <a:ext cx="182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B99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1353312" y="1463040"/>
            <a:ext cx="914400" cy="914400"/>
          </a:xfrm>
          <a:prstGeom prst="ellipse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353312" y="14630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261872" y="2450592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286000" y="1920240"/>
            <a:ext cx="146304" cy="0"/>
          </a:xfrm>
          <a:prstGeom prst="line">
            <a:avLst/>
          </a:prstGeom>
          <a:noFill/>
          <a:ln w="25400">
            <a:solidFill>
              <a:srgbClr val="1B998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267712" y="1691640"/>
            <a:ext cx="182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B99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2450592" y="1463040"/>
            <a:ext cx="914400" cy="914400"/>
          </a:xfrm>
          <a:prstGeom prst="ellipse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450592" y="14630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2359152" y="2450592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Engage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383280" y="1920240"/>
            <a:ext cx="146304" cy="0"/>
          </a:xfrm>
          <a:prstGeom prst="line">
            <a:avLst/>
          </a:prstGeom>
          <a:noFill/>
          <a:ln w="25400">
            <a:solidFill>
              <a:srgbClr val="1B998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64992" y="1691640"/>
            <a:ext cx="182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B99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3547872" y="1463040"/>
            <a:ext cx="914400" cy="914400"/>
          </a:xfrm>
          <a:prstGeom prst="ellipse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547872" y="14630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3456432" y="2450592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&amp;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480560" y="1920240"/>
            <a:ext cx="146304" cy="0"/>
          </a:xfrm>
          <a:prstGeom prst="line">
            <a:avLst/>
          </a:prstGeom>
          <a:noFill/>
          <a:ln w="25400">
            <a:solidFill>
              <a:srgbClr val="1B998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462272" y="1691640"/>
            <a:ext cx="182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B99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4645152" y="1463040"/>
            <a:ext cx="914400" cy="914400"/>
          </a:xfrm>
          <a:prstGeom prst="ellipse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45152" y="14630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4553712" y="2450592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 &amp;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256032" y="3063240"/>
            <a:ext cx="5376672" cy="0"/>
          </a:xfrm>
          <a:prstGeom prst="line">
            <a:avLst/>
          </a:prstGeom>
          <a:noFill/>
          <a:ln w="19050">
            <a:solidFill>
              <a:srgbClr val="1B998B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256032" y="3127248"/>
            <a:ext cx="537667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1B99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↺  This cycle repeats continuously throughout the full program lifecycle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256032" y="3493008"/>
            <a:ext cx="5376672" cy="658368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47472" y="3538728"/>
            <a:ext cx="51937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Principle: Stakeholder engagement is NOT a phase — it is a discipline that runs from program initiation through closure.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5989320" y="141732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Tools &amp; Techniques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5943600" y="1828800"/>
            <a:ext cx="3017520" cy="658368"/>
          </a:xfrm>
          <a:prstGeom prst="rect">
            <a:avLst/>
          </a:prstGeom>
          <a:solidFill>
            <a:srgbClr val="FFFFFF"/>
          </a:solidFill>
          <a:ln w="15240">
            <a:solidFill>
              <a:srgbClr val="D1FA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5943600" y="1828800"/>
            <a:ext cx="320040" cy="658368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pic>
        <p:nvPicPr>
          <p:cNvPr id="3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89320" y="2011680"/>
            <a:ext cx="219456" cy="219456"/>
          </a:xfrm>
          <a:prstGeom prst="rect">
            <a:avLst/>
          </a:prstGeom>
        </p:spPr>
      </p:pic>
      <p:sp>
        <p:nvSpPr>
          <p:cNvPr id="36" name="Text 33"/>
          <p:cNvSpPr/>
          <p:nvPr/>
        </p:nvSpPr>
        <p:spPr>
          <a:xfrm>
            <a:off x="6355080" y="1883664"/>
            <a:ext cx="2514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Heat Map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6355080" y="2130552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tracking of engagement level per stakeholder</a:t>
            </a:r>
            <a:endParaRPr lang="en-US" sz="950" dirty="0"/>
          </a:p>
        </p:txBody>
      </p:sp>
      <p:sp>
        <p:nvSpPr>
          <p:cNvPr id="38" name="Shape 35"/>
          <p:cNvSpPr/>
          <p:nvPr/>
        </p:nvSpPr>
        <p:spPr>
          <a:xfrm>
            <a:off x="5943600" y="2624328"/>
            <a:ext cx="3017520" cy="658368"/>
          </a:xfrm>
          <a:prstGeom prst="rect">
            <a:avLst/>
          </a:prstGeom>
          <a:solidFill>
            <a:srgbClr val="FFFFFF"/>
          </a:solidFill>
          <a:ln w="15240">
            <a:solidFill>
              <a:srgbClr val="D1FA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9" name="Shape 36"/>
          <p:cNvSpPr/>
          <p:nvPr/>
        </p:nvSpPr>
        <p:spPr>
          <a:xfrm>
            <a:off x="5943600" y="2624328"/>
            <a:ext cx="320040" cy="658368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pic>
        <p:nvPicPr>
          <p:cNvPr id="4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9320" y="2807208"/>
            <a:ext cx="219456" cy="219456"/>
          </a:xfrm>
          <a:prstGeom prst="rect">
            <a:avLst/>
          </a:prstGeom>
        </p:spPr>
      </p:pic>
      <p:sp>
        <p:nvSpPr>
          <p:cNvPr id="41" name="Text 37"/>
          <p:cNvSpPr/>
          <p:nvPr/>
        </p:nvSpPr>
        <p:spPr>
          <a:xfrm>
            <a:off x="6355080" y="2679192"/>
            <a:ext cx="2514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&amp; Risk Logs</a:t>
            </a:r>
            <a:endParaRPr lang="en-US" sz="1100" dirty="0"/>
          </a:p>
        </p:txBody>
      </p:sp>
      <p:sp>
        <p:nvSpPr>
          <p:cNvPr id="42" name="Text 38"/>
          <p:cNvSpPr/>
          <p:nvPr/>
        </p:nvSpPr>
        <p:spPr>
          <a:xfrm>
            <a:off x="6355080" y="2926080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stakeholder-raised risks before they escalate</a:t>
            </a:r>
            <a:endParaRPr lang="en-US" sz="950" dirty="0"/>
          </a:p>
        </p:txBody>
      </p:sp>
      <p:sp>
        <p:nvSpPr>
          <p:cNvPr id="43" name="Shape 39"/>
          <p:cNvSpPr/>
          <p:nvPr/>
        </p:nvSpPr>
        <p:spPr>
          <a:xfrm>
            <a:off x="5943600" y="3419856"/>
            <a:ext cx="3017520" cy="658368"/>
          </a:xfrm>
          <a:prstGeom prst="rect">
            <a:avLst/>
          </a:prstGeom>
          <a:solidFill>
            <a:srgbClr val="FFFFFF"/>
          </a:solidFill>
          <a:ln w="15240">
            <a:solidFill>
              <a:srgbClr val="D1FA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44" name="Shape 40"/>
          <p:cNvSpPr/>
          <p:nvPr/>
        </p:nvSpPr>
        <p:spPr>
          <a:xfrm>
            <a:off x="5943600" y="3419856"/>
            <a:ext cx="320040" cy="658368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pic>
        <p:nvPicPr>
          <p:cNvPr id="4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9320" y="3602736"/>
            <a:ext cx="219456" cy="219456"/>
          </a:xfrm>
          <a:prstGeom prst="rect">
            <a:avLst/>
          </a:prstGeom>
        </p:spPr>
      </p:pic>
      <p:sp>
        <p:nvSpPr>
          <p:cNvPr id="46" name="Text 41"/>
          <p:cNvSpPr/>
          <p:nvPr/>
        </p:nvSpPr>
        <p:spPr>
          <a:xfrm>
            <a:off x="6355080" y="3474720"/>
            <a:ext cx="2514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Satisfaction Surveys</a:t>
            </a:r>
            <a:endParaRPr lang="en-US" sz="1100" dirty="0"/>
          </a:p>
        </p:txBody>
      </p:sp>
      <p:sp>
        <p:nvSpPr>
          <p:cNvPr id="47" name="Text 42"/>
          <p:cNvSpPr/>
          <p:nvPr/>
        </p:nvSpPr>
        <p:spPr>
          <a:xfrm>
            <a:off x="6355080" y="3721608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 checks at phase gates; act on every result</a:t>
            </a:r>
            <a:endParaRPr lang="en-US" sz="950" dirty="0"/>
          </a:p>
        </p:txBody>
      </p:sp>
      <p:sp>
        <p:nvSpPr>
          <p:cNvPr id="48" name="Shape 43"/>
          <p:cNvSpPr/>
          <p:nvPr/>
        </p:nvSpPr>
        <p:spPr>
          <a:xfrm>
            <a:off x="5943600" y="4215384"/>
            <a:ext cx="3017520" cy="658368"/>
          </a:xfrm>
          <a:prstGeom prst="rect">
            <a:avLst/>
          </a:prstGeom>
          <a:solidFill>
            <a:srgbClr val="FFFFFF"/>
          </a:solidFill>
          <a:ln w="15240">
            <a:solidFill>
              <a:srgbClr val="D1FA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49" name="Shape 44"/>
          <p:cNvSpPr/>
          <p:nvPr/>
        </p:nvSpPr>
        <p:spPr>
          <a:xfrm>
            <a:off x="5943600" y="4215384"/>
            <a:ext cx="320040" cy="658368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pic>
        <p:nvPicPr>
          <p:cNvPr id="5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9320" y="4398264"/>
            <a:ext cx="219456" cy="219456"/>
          </a:xfrm>
          <a:prstGeom prst="rect">
            <a:avLst/>
          </a:prstGeom>
        </p:spPr>
      </p:pic>
      <p:sp>
        <p:nvSpPr>
          <p:cNvPr id="51" name="Text 45"/>
          <p:cNvSpPr/>
          <p:nvPr/>
        </p:nvSpPr>
        <p:spPr>
          <a:xfrm>
            <a:off x="6355080" y="4270248"/>
            <a:ext cx="2514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Dashboard</a:t>
            </a:r>
            <a:endParaRPr lang="en-US" sz="1100" dirty="0"/>
          </a:p>
        </p:txBody>
      </p:sp>
      <p:sp>
        <p:nvSpPr>
          <p:cNvPr id="52" name="Text 46"/>
          <p:cNvSpPr/>
          <p:nvPr/>
        </p:nvSpPr>
        <p:spPr>
          <a:xfrm>
            <a:off x="6355080" y="4517136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visibility; reduces information anxiety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Pitfalls in Stakeholder Management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097280"/>
            <a:ext cx="4206240" cy="6583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38328" y="1225296"/>
            <a:ext cx="384048" cy="38404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38328" y="122529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1225296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Identifying stakeholders too late in the program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28600" y="1865376"/>
            <a:ext cx="4206240" cy="6583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38328" y="1993392"/>
            <a:ext cx="384048" cy="38404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" y="199339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1993392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Treating all stakeholders the same — one-size comms fails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28600" y="2633472"/>
            <a:ext cx="4206240" cy="6583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8328" y="2761488"/>
            <a:ext cx="384048" cy="38404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8328" y="276148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22960" y="2761488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Communicating only when something goes wrong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8600" y="3401568"/>
            <a:ext cx="4206240" cy="6583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38328" y="3529584"/>
            <a:ext cx="384048" cy="38404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8328" y="3529584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22960" y="3529584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Forgetting hidden or silent stakeholders with veto power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28600" y="4169664"/>
            <a:ext cx="4206240" cy="6583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38328" y="4297680"/>
            <a:ext cx="384048" cy="38404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8328" y="429768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22960" y="4297680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Over-communicating to the wrong people (noise fatigue)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663440" y="1097280"/>
            <a:ext cx="4206240" cy="6583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73168" y="1225296"/>
            <a:ext cx="384048" cy="38404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73168" y="122529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257800" y="1225296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jargon-heavy reports with non-technical audiences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663440" y="1865376"/>
            <a:ext cx="4206240" cy="6583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773168" y="1993392"/>
            <a:ext cx="384048" cy="38404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73168" y="199339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257800" y="1993392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Ignoring negative stakeholders instead of engaging them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663440" y="2633472"/>
            <a:ext cx="4206240" cy="6583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773168" y="2761488"/>
            <a:ext cx="384048" cy="38404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773168" y="276148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257800" y="2761488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updating the stakeholder register as the program evolves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663440" y="3401568"/>
            <a:ext cx="4206240" cy="6583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73168" y="3529584"/>
            <a:ext cx="384048" cy="38404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73168" y="3529584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5257800" y="3529584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Promising outcomes you cannot deliver to gain buy-in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4663440" y="4169664"/>
            <a:ext cx="4206240" cy="658368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773168" y="4297680"/>
            <a:ext cx="384048" cy="38404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773168" y="429768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5257800" y="4297680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escalation path when stakeholder conflict derails progress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097280" y="-1097280"/>
            <a:ext cx="4114800" cy="4114800"/>
          </a:xfrm>
          <a:prstGeom prst="ellipse">
            <a:avLst/>
          </a:prstGeom>
          <a:solidFill>
            <a:srgbClr val="1B998B">
              <a:alpha val="12000"/>
            </a:srgbClr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926080"/>
            <a:ext cx="3200400" cy="3200400"/>
          </a:xfrm>
          <a:prstGeom prst="ellipse">
            <a:avLst/>
          </a:prstGeom>
          <a:solidFill>
            <a:srgbClr val="FFBC42">
              <a:alpha val="12000"/>
            </a:srgbClr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32004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02920" y="91440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every program manager must remember about stakeholder management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02920" y="1325880"/>
            <a:ext cx="502920" cy="566928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417320"/>
            <a:ext cx="502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15568" y="1399032"/>
            <a:ext cx="7589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identification is not a one-time task — it is a living process that spans the full program lifecycle.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02920" y="2075688"/>
            <a:ext cx="502920" cy="566928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167128"/>
            <a:ext cx="502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589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Power/Interest Grid is your strategic compass. Use it to prioritise where your limited energy goes.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02920" y="2825496"/>
            <a:ext cx="502920" cy="566928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916936"/>
            <a:ext cx="502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15568" y="2898648"/>
            <a:ext cx="7589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is not just reporting — it is the instrument through which trust is built or destroyed.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502920" y="3575304"/>
            <a:ext cx="502920" cy="566928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3666744"/>
            <a:ext cx="502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15568" y="3648456"/>
            <a:ext cx="7589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 stakeholders are not the enemy. They are often your most important source of program intelligence.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502920" y="4325112"/>
            <a:ext cx="502920" cy="566928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416552"/>
            <a:ext cx="502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115568" y="4398264"/>
            <a:ext cx="7589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 do not fail from lack of plans. They fail when the people who matter are not in the room — or feel like they are not.</a:t>
            </a:r>
            <a:endParaRPr lang="en-US" sz="12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998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731520"/>
            <a:ext cx="4572000" cy="4572000"/>
          </a:xfrm>
          <a:prstGeom prst="ellipse">
            <a:avLst/>
          </a:prstGeom>
          <a:solidFill>
            <a:srgbClr val="159080">
              <a:alpha val="45000"/>
            </a:srgbClr>
          </a:solidFill>
          <a:ln w="12700">
            <a:solidFill>
              <a:srgbClr val="15908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200400"/>
            <a:ext cx="3657600" cy="3657600"/>
          </a:xfrm>
          <a:prstGeom prst="ellipse">
            <a:avLst/>
          </a:prstGeom>
          <a:solidFill>
            <a:srgbClr val="159080">
              <a:alpha val="45000"/>
            </a:srgbClr>
          </a:solidFill>
          <a:ln w="12700">
            <a:solidFill>
              <a:srgbClr val="15908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384048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BC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Remember: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02920" y="804672"/>
            <a:ext cx="804672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"Programs are not delivered by systems.</a:t>
            </a:r>
            <a:endParaRPr lang="en-US" sz="2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are delivered by people.</a:t>
            </a:r>
            <a:endParaRPr lang="en-US" sz="2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 your stakeholders,</a:t>
            </a:r>
            <a:endParaRPr lang="en-US" sz="2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you manage your program."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502920" y="3474720"/>
            <a:ext cx="3200400" cy="45720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36118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148878"/>
          </a:solidFill>
          <a:ln w="12700">
            <a:solidFill>
              <a:srgbClr val="14887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Management Training  ·  Stakeholder Management for Program Success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AGENDA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164592" cy="418338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47472" y="1078992"/>
            <a:ext cx="475488" cy="402336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47472" y="1088136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60120" y="1069848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Are Stakeholders?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60120" y="129844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 and why they matter in programs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7472" y="1609344"/>
            <a:ext cx="475488" cy="402336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618488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60120" y="1600200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Identification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60120" y="1828800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Techniques to surface all stakeholders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47472" y="2139696"/>
            <a:ext cx="475488" cy="402336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" y="2148840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60120" y="2130552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Analysis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60120" y="2359152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Power/Interest Grid &amp; prioritisation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47472" y="2670048"/>
            <a:ext cx="475488" cy="402336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7472" y="2679192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60120" y="2660904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Strategies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960120" y="288950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Tailored approaches by stakeholder type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47472" y="3200400"/>
            <a:ext cx="475488" cy="402336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7472" y="3209544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60120" y="3191256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Channels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60120" y="3419856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message, right channel, right time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47472" y="3730752"/>
            <a:ext cx="475488" cy="402336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7472" y="3739896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960120" y="3721608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Difficult Stakeholders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60120" y="395020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Conflict, resistance, and recovery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47472" y="4261104"/>
            <a:ext cx="475488" cy="402336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47472" y="4270248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960120" y="4251960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&amp; Feedback Loops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960120" y="4480560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Keeping engagement alive throughout the program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  |  Who Are Stakeholders?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078992"/>
            <a:ext cx="8412480" cy="7315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115568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BC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individual, group, or organisation that can affect, be affected by, or perceives itself to be affected by a program's objectives, outputs, or outcomes.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274320" y="1965960"/>
            <a:ext cx="2834640" cy="283464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20116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Internal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274320" y="2423160"/>
            <a:ext cx="2834640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2505456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Program Sponsor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38912" y="2926080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Project Managers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38912" y="3346704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Team Members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38912" y="3767328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PMO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38912" y="4187952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Finance &amp; Legal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291840" y="1965960"/>
            <a:ext cx="2834640" cy="283464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383280" y="20116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External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3291840" y="2423160"/>
            <a:ext cx="2834640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56432" y="2505456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Clients / Beneficiaries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456432" y="2926080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Vendors &amp; Suppliers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456432" y="3346704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Regulatory Bodies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456432" y="3767328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Media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456432" y="4187952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Community Groups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309360" y="1965960"/>
            <a:ext cx="2834640" cy="2834640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400800" y="20116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Interface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6309360" y="2423160"/>
            <a:ext cx="2834640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73952" y="2505456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Partner Organisations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473952" y="2926080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Cross-functional Units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473952" y="3346704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Government Agencies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73952" y="3767328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Donor Bodies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473952" y="4187952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Technical Advisors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  |  Stakeholder Identification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multiple techniques — no single method captures everyone.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28600" y="1463040"/>
            <a:ext cx="283464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463040"/>
            <a:ext cx="411480" cy="123444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3464" y="1856232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1536192"/>
            <a:ext cx="22677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Review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731520" y="1901952"/>
            <a:ext cx="22677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program charter, contracts, org charts, previous lessons learned registers.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00400" y="1463040"/>
            <a:ext cx="283464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0" y="1463040"/>
            <a:ext cx="411480" cy="123444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264" y="1856232"/>
            <a:ext cx="292608" cy="29260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703320" y="1536192"/>
            <a:ext cx="22677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Brainstorming Sessions</a:t>
            </a:r>
            <a:endParaRPr lang="en-US" sz="1250" dirty="0"/>
          </a:p>
        </p:txBody>
      </p:sp>
      <p:sp>
        <p:nvSpPr>
          <p:cNvPr id="14" name="Text 10"/>
          <p:cNvSpPr/>
          <p:nvPr/>
        </p:nvSpPr>
        <p:spPr>
          <a:xfrm>
            <a:off x="3703320" y="1901952"/>
            <a:ext cx="22677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Multi-disciplinary workshops — ask 'Who wins? Who loses? Who cares?'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6172200" y="1463040"/>
            <a:ext cx="283464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172200" y="1463040"/>
            <a:ext cx="411480" cy="123444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7064" y="1856232"/>
            <a:ext cx="292608" cy="29260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675120" y="1536192"/>
            <a:ext cx="22677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Snowball Technique</a:t>
            </a:r>
            <a:endParaRPr lang="en-US" sz="1250" dirty="0"/>
          </a:p>
        </p:txBody>
      </p:sp>
      <p:sp>
        <p:nvSpPr>
          <p:cNvPr id="19" name="Text 14"/>
          <p:cNvSpPr/>
          <p:nvPr/>
        </p:nvSpPr>
        <p:spPr>
          <a:xfrm>
            <a:off x="6675120" y="1901952"/>
            <a:ext cx="22677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identified stakeholders: 'Who else should we be talking to?'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228600" y="2880360"/>
            <a:ext cx="283464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228600" y="2880360"/>
            <a:ext cx="411480" cy="123444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464" y="3273552"/>
            <a:ext cx="292608" cy="292608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31520" y="2953512"/>
            <a:ext cx="22677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RACI Matrix Mapping</a:t>
            </a:r>
            <a:endParaRPr lang="en-US" sz="1250" dirty="0"/>
          </a:p>
        </p:txBody>
      </p:sp>
      <p:sp>
        <p:nvSpPr>
          <p:cNvPr id="24" name="Text 18"/>
          <p:cNvSpPr/>
          <p:nvPr/>
        </p:nvSpPr>
        <p:spPr>
          <a:xfrm>
            <a:off x="731520" y="3319272"/>
            <a:ext cx="22677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Responsible, Accountable, Consulted, and Informed parties across workstreams.</a:t>
            </a:r>
            <a:endParaRPr lang="en-US" sz="1050" dirty="0"/>
          </a:p>
        </p:txBody>
      </p:sp>
      <p:sp>
        <p:nvSpPr>
          <p:cNvPr id="25" name="Shape 19"/>
          <p:cNvSpPr/>
          <p:nvPr/>
        </p:nvSpPr>
        <p:spPr>
          <a:xfrm>
            <a:off x="3200400" y="2880360"/>
            <a:ext cx="283464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3200400" y="2880360"/>
            <a:ext cx="411480" cy="123444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5264" y="3273552"/>
            <a:ext cx="292608" cy="292608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3703320" y="2953512"/>
            <a:ext cx="22677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 Interviews</a:t>
            </a:r>
            <a:endParaRPr lang="en-US" sz="1250" dirty="0"/>
          </a:p>
        </p:txBody>
      </p:sp>
      <p:sp>
        <p:nvSpPr>
          <p:cNvPr id="29" name="Text 22"/>
          <p:cNvSpPr/>
          <p:nvPr/>
        </p:nvSpPr>
        <p:spPr>
          <a:xfrm>
            <a:off x="3703320" y="3319272"/>
            <a:ext cx="22677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One-on-one conversations with subject matter experts and domain leads.</a:t>
            </a:r>
            <a:endParaRPr lang="en-US" sz="1050" dirty="0"/>
          </a:p>
        </p:txBody>
      </p:sp>
      <p:sp>
        <p:nvSpPr>
          <p:cNvPr id="30" name="Shape 23"/>
          <p:cNvSpPr/>
          <p:nvPr/>
        </p:nvSpPr>
        <p:spPr>
          <a:xfrm>
            <a:off x="6172200" y="2880360"/>
            <a:ext cx="283464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6172200" y="2880360"/>
            <a:ext cx="411480" cy="123444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7064" y="3273552"/>
            <a:ext cx="292608" cy="292608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6675120" y="2953512"/>
            <a:ext cx="22677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Register</a:t>
            </a:r>
            <a:endParaRPr lang="en-US" sz="1250" dirty="0"/>
          </a:p>
        </p:txBody>
      </p:sp>
      <p:sp>
        <p:nvSpPr>
          <p:cNvPr id="34" name="Text 26"/>
          <p:cNvSpPr/>
          <p:nvPr/>
        </p:nvSpPr>
        <p:spPr>
          <a:xfrm>
            <a:off x="6675120" y="3319272"/>
            <a:ext cx="22677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document capturing name, role, interest, influence, and engagement level.</a:t>
            </a:r>
            <a:endParaRPr lang="en-US" sz="1050" dirty="0"/>
          </a:p>
        </p:txBody>
      </p:sp>
      <p:sp>
        <p:nvSpPr>
          <p:cNvPr id="35" name="Shape 27"/>
          <p:cNvSpPr/>
          <p:nvPr/>
        </p:nvSpPr>
        <p:spPr>
          <a:xfrm>
            <a:off x="228600" y="4206240"/>
            <a:ext cx="8686800" cy="658368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36" name="Text 28"/>
          <p:cNvSpPr/>
          <p:nvPr/>
        </p:nvSpPr>
        <p:spPr>
          <a:xfrm>
            <a:off x="365760" y="4242816"/>
            <a:ext cx="8412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Golden Rule: Identify stakeholders BEFORE planning starts — late discovery creates costly rework and damaged relationships.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  |  Stakeholder Analysis: Power / Interest Grid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77240" y="1371600"/>
            <a:ext cx="2514600" cy="1760220"/>
          </a:xfrm>
          <a:prstGeom prst="rect">
            <a:avLst/>
          </a:prstGeom>
          <a:solidFill>
            <a:srgbClr val="EEF9F7"/>
          </a:solidFill>
          <a:ln w="12700">
            <a:solidFill>
              <a:srgbClr val="C8E6E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291840" y="1371600"/>
            <a:ext cx="2514600" cy="1760220"/>
          </a:xfrm>
          <a:prstGeom prst="rect">
            <a:avLst/>
          </a:prstGeom>
          <a:solidFill>
            <a:srgbClr val="D1F0EC"/>
          </a:solidFill>
          <a:ln w="12700">
            <a:solidFill>
              <a:srgbClr val="C8E6E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3131820"/>
            <a:ext cx="2514600" cy="1760220"/>
          </a:xfrm>
          <a:prstGeom prst="rect">
            <a:avLst/>
          </a:prstGeom>
          <a:solidFill>
            <a:srgbClr val="FFF5E0"/>
          </a:solidFill>
          <a:ln w="12700">
            <a:solidFill>
              <a:srgbClr val="FFE0A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91840" y="3131820"/>
            <a:ext cx="2514600" cy="1760220"/>
          </a:xfrm>
          <a:prstGeom prst="rect">
            <a:avLst/>
          </a:prstGeom>
          <a:solidFill>
            <a:srgbClr val="D1F0EC"/>
          </a:solidFill>
          <a:ln w="12700">
            <a:solidFill>
              <a:srgbClr val="C8E6E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4447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171907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Informed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(Low effort, stay aware)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383280" y="14447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CLOSELY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383280" y="171907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Players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(Maximum engagement)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868680" y="320497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SATISFIED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68680" y="347929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Satisfied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(Meet their needs)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3383280" y="320497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INFORMED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383280" y="347929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Consideration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(Regular updates)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777240" y="4965192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99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(Influence)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77240" y="102412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B99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 INTEREST (Concern)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77240" y="4928616"/>
            <a:ext cx="5029200" cy="0"/>
          </a:xfrm>
          <a:prstGeom prst="line">
            <a:avLst/>
          </a:prstGeom>
          <a:noFill/>
          <a:ln w="25400">
            <a:solidFill>
              <a:srgbClr val="1B998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58952" y="1371600"/>
            <a:ext cx="0" cy="3520440"/>
          </a:xfrm>
          <a:prstGeom prst="line">
            <a:avLst/>
          </a:prstGeom>
          <a:noFill/>
          <a:ln w="25400">
            <a:solidFill>
              <a:srgbClr val="1B998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91840" y="1371600"/>
            <a:ext cx="0" cy="3520440"/>
          </a:xfrm>
          <a:prstGeom prst="line">
            <a:avLst/>
          </a:prstGeom>
          <a:noFill/>
          <a:ln w="19050">
            <a:solidFill>
              <a:srgbClr val="334155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777240" y="3131820"/>
            <a:ext cx="5029200" cy="0"/>
          </a:xfrm>
          <a:prstGeom prst="line">
            <a:avLst/>
          </a:prstGeom>
          <a:noFill/>
          <a:ln w="19050">
            <a:solidFill>
              <a:srgbClr val="334155"/>
            </a:solidFill>
            <a:prstDash val="dash"/>
          </a:ln>
        </p:spPr>
      </p:sp>
      <p:sp>
        <p:nvSpPr>
          <p:cNvPr id="22" name="Text 20"/>
          <p:cNvSpPr/>
          <p:nvPr/>
        </p:nvSpPr>
        <p:spPr>
          <a:xfrm>
            <a:off x="795528" y="4928616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349240" y="4928616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669280" y="10972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Strategy by Quadrant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669280" y="1572768"/>
            <a:ext cx="32918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669280" y="1572768"/>
            <a:ext cx="274320" cy="77724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35040" y="160020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Closely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035040" y="185623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Partner, co-create, give priority access to info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669280" y="2441448"/>
            <a:ext cx="32918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669280" y="2441448"/>
            <a:ext cx="274320" cy="777240"/>
          </a:xfrm>
          <a:prstGeom prst="rect">
            <a:avLst/>
          </a:prstGeom>
          <a:solidFill>
            <a:srgbClr val="FFBC42"/>
          </a:solidFill>
          <a:ln w="12700">
            <a:solidFill>
              <a:srgbClr val="FFBC4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35040" y="246888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Satisfied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035040" y="272491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briefings, address concerns proactively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669280" y="3310128"/>
            <a:ext cx="32918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5669280" y="3310128"/>
            <a:ext cx="274320" cy="777240"/>
          </a:xfrm>
          <a:prstGeom prst="rect">
            <a:avLst/>
          </a:prstGeom>
          <a:solidFill>
            <a:srgbClr val="A8D8EA"/>
          </a:solidFill>
          <a:ln w="12700">
            <a:solidFill>
              <a:srgbClr val="A8D8E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035040" y="333756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Informed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035040" y="359359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Newsletters, public comms, periodic updates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5669280" y="4178808"/>
            <a:ext cx="32918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5669280" y="4178808"/>
            <a:ext cx="274320" cy="77724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035040" y="420624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035040" y="446227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Watchlist only — light-touch, no overload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  |  Stakeholder Engagement Strategies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1024128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Engagement Ladder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274320" y="1463040"/>
            <a:ext cx="4023360" cy="530352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536192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— Co-Create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65760" y="1764792"/>
            <a:ext cx="3886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ownership of design &amp; decisions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274320" y="2121408"/>
            <a:ext cx="3383280" cy="530352"/>
          </a:xfrm>
          <a:prstGeom prst="rect">
            <a:avLst/>
          </a:prstGeom>
          <a:solidFill>
            <a:srgbClr val="1E8A7E"/>
          </a:solidFill>
          <a:ln w="12700">
            <a:solidFill>
              <a:srgbClr val="1E8A7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219456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— Collaborate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2423160"/>
            <a:ext cx="3246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Joint problem-solving and co-design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74320" y="2779776"/>
            <a:ext cx="2743200" cy="530352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852928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— Involve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65760" y="3081528"/>
            <a:ext cx="2606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sought before decisions are made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3438144"/>
            <a:ext cx="2103120" cy="530352"/>
          </a:xfrm>
          <a:prstGeom prst="rect">
            <a:avLst/>
          </a:prstGeom>
          <a:solidFill>
            <a:srgbClr val="48C9B0"/>
          </a:solidFill>
          <a:ln w="12700">
            <a:solidFill>
              <a:srgbClr val="48C9B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511296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— Consult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65760" y="3739896"/>
            <a:ext cx="1965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gathered on proposals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74320" y="4096512"/>
            <a:ext cx="1463040" cy="530352"/>
          </a:xfrm>
          <a:prstGeom prst="rect">
            <a:avLst/>
          </a:prstGeom>
          <a:solidFill>
            <a:srgbClr val="A8D8D0"/>
          </a:solidFill>
          <a:ln w="12700">
            <a:solidFill>
              <a:srgbClr val="A8D8D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4169664"/>
            <a:ext cx="1325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— Inform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65760" y="4398264"/>
            <a:ext cx="1325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One-way communication of decisions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846320" y="1024128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Engagement Principles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4846320" y="1444752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pic>
        <p:nvPicPr>
          <p:cNvPr id="2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6048" y="1581912"/>
            <a:ext cx="274320" cy="274320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5321808" y="1499616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Relationship First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5321808" y="1737360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trust before you need it. Engage early and continuously.</a:t>
            </a:r>
            <a:endParaRPr lang="en-US" sz="1050" dirty="0"/>
          </a:p>
        </p:txBody>
      </p:sp>
      <p:sp>
        <p:nvSpPr>
          <p:cNvPr id="25" name="Shape 22"/>
          <p:cNvSpPr/>
          <p:nvPr/>
        </p:nvSpPr>
        <p:spPr>
          <a:xfrm>
            <a:off x="4846320" y="2130552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pic>
        <p:nvPicPr>
          <p:cNvPr id="2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6048" y="2267712"/>
            <a:ext cx="274320" cy="274320"/>
          </a:xfrm>
          <a:prstGeom prst="rect">
            <a:avLst/>
          </a:prstGeom>
        </p:spPr>
      </p:pic>
      <p:sp>
        <p:nvSpPr>
          <p:cNvPr id="27" name="Text 23"/>
          <p:cNvSpPr/>
          <p:nvPr/>
        </p:nvSpPr>
        <p:spPr>
          <a:xfrm>
            <a:off x="5321808" y="2185416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Actively</a:t>
            </a:r>
            <a:endParaRPr lang="en-US" sz="1200" dirty="0"/>
          </a:p>
        </p:txBody>
      </p:sp>
      <p:sp>
        <p:nvSpPr>
          <p:cNvPr id="28" name="Text 24"/>
          <p:cNvSpPr/>
          <p:nvPr/>
        </p:nvSpPr>
        <p:spPr>
          <a:xfrm>
            <a:off x="5321808" y="2423160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is two-way. Stakeholders must feel heard, not managed.</a:t>
            </a:r>
            <a:endParaRPr lang="en-US" sz="1050" dirty="0"/>
          </a:p>
        </p:txBody>
      </p:sp>
      <p:sp>
        <p:nvSpPr>
          <p:cNvPr id="29" name="Shape 25"/>
          <p:cNvSpPr/>
          <p:nvPr/>
        </p:nvSpPr>
        <p:spPr>
          <a:xfrm>
            <a:off x="4846320" y="2816352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pic>
        <p:nvPicPr>
          <p:cNvPr id="3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048" y="2953512"/>
            <a:ext cx="274320" cy="27432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5321808" y="2871216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Tailor Approach</a:t>
            </a:r>
            <a:endParaRPr lang="en-US" sz="1200" dirty="0"/>
          </a:p>
        </p:txBody>
      </p:sp>
      <p:sp>
        <p:nvSpPr>
          <p:cNvPr id="32" name="Text 27"/>
          <p:cNvSpPr/>
          <p:nvPr/>
        </p:nvSpPr>
        <p:spPr>
          <a:xfrm>
            <a:off x="5321808" y="3108960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 stakeholders need different frequency and format.</a:t>
            </a:r>
            <a:endParaRPr lang="en-US" sz="1050" dirty="0"/>
          </a:p>
        </p:txBody>
      </p:sp>
      <p:sp>
        <p:nvSpPr>
          <p:cNvPr id="33" name="Shape 28"/>
          <p:cNvSpPr/>
          <p:nvPr/>
        </p:nvSpPr>
        <p:spPr>
          <a:xfrm>
            <a:off x="4846320" y="3502152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pic>
        <p:nvPicPr>
          <p:cNvPr id="3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048" y="3639312"/>
            <a:ext cx="274320" cy="274320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5321808" y="3557016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 Consistent</a:t>
            </a:r>
            <a:endParaRPr lang="en-US" sz="1200" dirty="0"/>
          </a:p>
        </p:txBody>
      </p:sp>
      <p:sp>
        <p:nvSpPr>
          <p:cNvPr id="36" name="Text 30"/>
          <p:cNvSpPr/>
          <p:nvPr/>
        </p:nvSpPr>
        <p:spPr>
          <a:xfrm>
            <a:off x="5321808" y="3794760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Irregular communication erodes trust faster than silence.</a:t>
            </a:r>
            <a:endParaRPr lang="en-US" sz="1050" dirty="0"/>
          </a:p>
        </p:txBody>
      </p:sp>
      <p:sp>
        <p:nvSpPr>
          <p:cNvPr id="37" name="Shape 31"/>
          <p:cNvSpPr/>
          <p:nvPr/>
        </p:nvSpPr>
        <p:spPr>
          <a:xfrm>
            <a:off x="4846320" y="4187952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pic>
        <p:nvPicPr>
          <p:cNvPr id="3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6048" y="4325112"/>
            <a:ext cx="274320" cy="274320"/>
          </a:xfrm>
          <a:prstGeom prst="rect">
            <a:avLst/>
          </a:prstGeom>
        </p:spPr>
      </p:pic>
      <p:sp>
        <p:nvSpPr>
          <p:cNvPr id="39" name="Text 32"/>
          <p:cNvSpPr/>
          <p:nvPr/>
        </p:nvSpPr>
        <p:spPr>
          <a:xfrm>
            <a:off x="5321808" y="4242816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Expectations</a:t>
            </a:r>
            <a:endParaRPr lang="en-US" sz="1200" dirty="0"/>
          </a:p>
        </p:txBody>
      </p:sp>
      <p:sp>
        <p:nvSpPr>
          <p:cNvPr id="40" name="Text 33"/>
          <p:cNvSpPr/>
          <p:nvPr/>
        </p:nvSpPr>
        <p:spPr>
          <a:xfrm>
            <a:off x="5321808" y="4480560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Overpromise is the fastest path to a hostile stakeholder.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  |  Communication Channels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65760" y="98755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1B99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message · Right channel · Right audience · Right time</a:t>
            </a:r>
            <a:endParaRPr lang="en-US" sz="13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28600" y="1371600"/>
          <a:ext cx="8686800" cy="914400"/>
        </p:xfrm>
        <a:graphic>
          <a:graphicData uri="http://schemas.openxmlformats.org/drawingml/2006/table">
            <a:tbl>
              <a:tblPr/>
              <a:tblGrid>
                <a:gridCol w="2423160"/>
                <a:gridCol w="1828800"/>
                <a:gridCol w="1463040"/>
                <a:gridCol w="1097280"/>
                <a:gridCol w="214884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Channel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Best For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Frequency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Richness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Steering Committee Meetings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Sponsors &amp; senior leaders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Monthly / Milestone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B99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●●●●●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Formal, decision-focused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Program Status Reports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 stakeholders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Weekly / Bi-weekly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B99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●●●○○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Written; clear RAG status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One-on-One Meetings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influencers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 needed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B99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●●●●●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Relationship-building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Stakeholder Workshops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Wide groups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Phase gates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B99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●●●●○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Co-creation, buy-in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Email Updates / Newsletters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Inform quadrant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Bi-weekly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B99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●●○○○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Consistent, scannable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Dashboard / Portal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 levels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Real-time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B99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●●●○○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Self-serve; reduces noise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Town Halls / Townhall Calls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Large audiences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Quarterly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B99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●●●○○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Broadcast + Q&amp;A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B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Informal Channels (Slack etc)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Internal teams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Daily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B99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●●○○○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Speed; NOT for decisions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  |  Stakeholder Communication Plan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communication should answer five questions: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28600" y="1417320"/>
            <a:ext cx="1600200" cy="109728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28600" y="1463040"/>
            <a:ext cx="1600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WHO?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28600" y="1874520"/>
            <a:ext cx="1600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stakeholder or group?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1984248" y="1417320"/>
            <a:ext cx="1600200" cy="10972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984248" y="1463040"/>
            <a:ext cx="1600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WHAT?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984248" y="1874520"/>
            <a:ext cx="1600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information do they need?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739896" y="1417320"/>
            <a:ext cx="1600200" cy="109728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739896" y="1463040"/>
            <a:ext cx="1600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WHEN?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739896" y="1874520"/>
            <a:ext cx="1600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timing and frequency?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95544" y="1417320"/>
            <a:ext cx="1600200" cy="10972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495544" y="1463040"/>
            <a:ext cx="1600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HOW?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5495544" y="1874520"/>
            <a:ext cx="1600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channel or format?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251192" y="1417320"/>
            <a:ext cx="1600200" cy="1097280"/>
          </a:xfrm>
          <a:prstGeom prst="rect">
            <a:avLst/>
          </a:prstGeom>
          <a:solidFill>
            <a:srgbClr val="1B998B"/>
          </a:solidFill>
          <a:ln w="12700">
            <a:solidFill>
              <a:srgbClr val="1B998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7251192" y="1463040"/>
            <a:ext cx="1600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WHY?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7251192" y="1874520"/>
            <a:ext cx="1600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outcome do we want from this comms?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65760" y="26974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Communication Plan Extract</a:t>
            </a:r>
            <a:endParaRPr lang="en-US" sz="135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" y="3063240"/>
          <a:ext cx="8778240" cy="914400"/>
        </p:xfrm>
        <a:graphic>
          <a:graphicData uri="http://schemas.openxmlformats.org/drawingml/2006/table">
            <a:tbl>
              <a:tblPr/>
              <a:tblGrid>
                <a:gridCol w="1691640"/>
                <a:gridCol w="1691640"/>
                <a:gridCol w="1828800"/>
                <a:gridCol w="1188720"/>
                <a:gridCol w="1188720"/>
                <a:gridCol w="1280160"/>
              </a:tblGrid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Stakeholder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998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Info Need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998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Channel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998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Frequency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998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Owner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998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Status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998B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Program Sponsor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Progress vs. milestones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Steering Cmte Meeting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Monthly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Active ✓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County Government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Compliance &amp; outcomes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Formal Report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Quarterly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Director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Active ✓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Beneficiary Groups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Program impact &amp; changes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Community Meetings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Bi-monthly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Comms Lead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Active ✓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Vendor Partners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Delivery schedule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Email + Dashboard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Weekly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Procurement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Active ✓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Regulatory Body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Statutory reporting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Formal Submission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 required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Legal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Pending ⚡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C8E6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A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  |  Managing Difficult Stakeholders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78992"/>
            <a:ext cx="4206240" cy="178308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28600" y="1078992"/>
            <a:ext cx="4206240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161288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85800" y="1152144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Blocker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365760" y="1627632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Signs: 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960120" y="1627632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Escalates issues, vetoes decisions, withholds support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65760" y="1993392"/>
            <a:ext cx="39319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65760" y="2066544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Tactic: 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1005840" y="2066544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Seek private dialogue first. Uncover the root concern. Involve them in solution design.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4663440" y="1078992"/>
            <a:ext cx="4206240" cy="178308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663440" y="1078992"/>
            <a:ext cx="4206240" cy="457200"/>
          </a:xfrm>
          <a:prstGeom prst="rect">
            <a:avLst/>
          </a:prstGeom>
          <a:solidFill>
            <a:srgbClr val="D4870B"/>
          </a:solidFill>
          <a:ln w="12700">
            <a:solidFill>
              <a:srgbClr val="D4870B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161288"/>
            <a:ext cx="274320" cy="27432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120640" y="1152144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Disengaged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4800600" y="1627632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Signs: 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5394960" y="1627632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Misses meetings, delegates downward, non-responsive</a:t>
            </a:r>
            <a:endParaRPr lang="en-US" sz="1050" dirty="0"/>
          </a:p>
        </p:txBody>
      </p:sp>
      <p:sp>
        <p:nvSpPr>
          <p:cNvPr id="19" name="Shape 15"/>
          <p:cNvSpPr/>
          <p:nvPr/>
        </p:nvSpPr>
        <p:spPr>
          <a:xfrm>
            <a:off x="4800600" y="1993392"/>
            <a:ext cx="39319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4800600" y="2066544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87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Tactic: 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5440680" y="2066544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Elevate the stakes. Show them what they risk losing. Engage their motivations directly.</a:t>
            </a:r>
            <a:endParaRPr lang="en-US" sz="1050" dirty="0"/>
          </a:p>
        </p:txBody>
      </p:sp>
      <p:sp>
        <p:nvSpPr>
          <p:cNvPr id="22" name="Shape 18"/>
          <p:cNvSpPr/>
          <p:nvPr/>
        </p:nvSpPr>
        <p:spPr>
          <a:xfrm>
            <a:off x="228600" y="3063240"/>
            <a:ext cx="4206240" cy="178308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3" name="Shape 19"/>
          <p:cNvSpPr/>
          <p:nvPr/>
        </p:nvSpPr>
        <p:spPr>
          <a:xfrm>
            <a:off x="228600" y="3063240"/>
            <a:ext cx="4206240" cy="45720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3145536"/>
            <a:ext cx="274320" cy="27432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685800" y="3136392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Vocal Critic</a:t>
            </a:r>
            <a:endParaRPr lang="en-US" sz="1500" dirty="0"/>
          </a:p>
        </p:txBody>
      </p:sp>
      <p:sp>
        <p:nvSpPr>
          <p:cNvPr id="26" name="Text 21"/>
          <p:cNvSpPr/>
          <p:nvPr/>
        </p:nvSpPr>
        <p:spPr>
          <a:xfrm>
            <a:off x="365760" y="3611880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Signs: </a:t>
            </a:r>
            <a:endParaRPr lang="en-US" sz="1100" dirty="0"/>
          </a:p>
        </p:txBody>
      </p:sp>
      <p:sp>
        <p:nvSpPr>
          <p:cNvPr id="27" name="Text 22"/>
          <p:cNvSpPr/>
          <p:nvPr/>
        </p:nvSpPr>
        <p:spPr>
          <a:xfrm>
            <a:off x="960120" y="361188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Publicly challenges decisions, rallies opposition</a:t>
            </a:r>
            <a:endParaRPr lang="en-US" sz="1050" dirty="0"/>
          </a:p>
        </p:txBody>
      </p:sp>
      <p:sp>
        <p:nvSpPr>
          <p:cNvPr id="28" name="Shape 23"/>
          <p:cNvSpPr/>
          <p:nvPr/>
        </p:nvSpPr>
        <p:spPr>
          <a:xfrm>
            <a:off x="365760" y="3977640"/>
            <a:ext cx="39319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Text 24"/>
          <p:cNvSpPr/>
          <p:nvPr/>
        </p:nvSpPr>
        <p:spPr>
          <a:xfrm>
            <a:off x="365760" y="405079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Tactic: </a:t>
            </a:r>
            <a:endParaRPr lang="en-US" sz="1100" dirty="0"/>
          </a:p>
        </p:txBody>
      </p:sp>
      <p:sp>
        <p:nvSpPr>
          <p:cNvPr id="30" name="Text 25"/>
          <p:cNvSpPr/>
          <p:nvPr/>
        </p:nvSpPr>
        <p:spPr>
          <a:xfrm>
            <a:off x="1005840" y="4050792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them a platform — make them a co-creator. Criticism + ownership = advocacy.</a:t>
            </a:r>
            <a:endParaRPr lang="en-US" sz="1050" dirty="0"/>
          </a:p>
        </p:txBody>
      </p:sp>
      <p:sp>
        <p:nvSpPr>
          <p:cNvPr id="31" name="Shape 26"/>
          <p:cNvSpPr/>
          <p:nvPr/>
        </p:nvSpPr>
        <p:spPr>
          <a:xfrm>
            <a:off x="4663440" y="3063240"/>
            <a:ext cx="4206240" cy="178308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2" name="Shape 27"/>
          <p:cNvSpPr/>
          <p:nvPr/>
        </p:nvSpPr>
        <p:spPr>
          <a:xfrm>
            <a:off x="4663440" y="3063240"/>
            <a:ext cx="4206240" cy="45720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pic>
        <p:nvPicPr>
          <p:cNvPr id="3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880" y="3145536"/>
            <a:ext cx="274320" cy="274320"/>
          </a:xfrm>
          <a:prstGeom prst="rect">
            <a:avLst/>
          </a:prstGeom>
        </p:spPr>
      </p:pic>
      <p:sp>
        <p:nvSpPr>
          <p:cNvPr id="34" name="Text 28"/>
          <p:cNvSpPr/>
          <p:nvPr/>
        </p:nvSpPr>
        <p:spPr>
          <a:xfrm>
            <a:off x="5120640" y="3136392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Scope Creeper</a:t>
            </a:r>
            <a:endParaRPr lang="en-US" sz="1500" dirty="0"/>
          </a:p>
        </p:txBody>
      </p:sp>
      <p:sp>
        <p:nvSpPr>
          <p:cNvPr id="35" name="Text 29"/>
          <p:cNvSpPr/>
          <p:nvPr/>
        </p:nvSpPr>
        <p:spPr>
          <a:xfrm>
            <a:off x="4800600" y="3611880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Signs: 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5394960" y="361188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Constantly adds new demands, expands expectations</a:t>
            </a:r>
            <a:endParaRPr lang="en-US" sz="1050" dirty="0"/>
          </a:p>
        </p:txBody>
      </p:sp>
      <p:sp>
        <p:nvSpPr>
          <p:cNvPr id="37" name="Shape 31"/>
          <p:cNvSpPr/>
          <p:nvPr/>
        </p:nvSpPr>
        <p:spPr>
          <a:xfrm>
            <a:off x="4800600" y="3977640"/>
            <a:ext cx="39319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8" name="Text 32"/>
          <p:cNvSpPr/>
          <p:nvPr/>
        </p:nvSpPr>
        <p:spPr>
          <a:xfrm>
            <a:off x="4800600" y="405079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Tactic: </a:t>
            </a:r>
            <a:endParaRPr lang="en-US" sz="1100" dirty="0"/>
          </a:p>
        </p:txBody>
      </p:sp>
      <p:sp>
        <p:nvSpPr>
          <p:cNvPr id="39" name="Text 33"/>
          <p:cNvSpPr/>
          <p:nvPr/>
        </p:nvSpPr>
        <p:spPr>
          <a:xfrm>
            <a:off x="5440680" y="4050792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Re-ground in charter. Use change control formally. Show impact of additions on timeline.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Stakeholder Management for Program Success</dc:title>
  <dc:subject>PptxGenJS Presentation</dc:subject>
  <dc:creator>PptxGenJS</dc:creator>
  <cp:lastModifiedBy>PptxGenJS</cp:lastModifiedBy>
  <cp:revision>1</cp:revision>
  <dcterms:created xsi:type="dcterms:W3CDTF">2026-05-02T03:19:59Z</dcterms:created>
  <dcterms:modified xsi:type="dcterms:W3CDTF">2026-05-02T03:19:59Z</dcterms:modified>
</cp:coreProperties>
</file>