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0842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C0392B"/>
          </a:solidFill>
          <a:ln w="12700">
            <a:solidFill>
              <a:srgbClr val="C0392B"/>
            </a:solidFill>
            <a:prstDash val="solid"/>
          </a:ln>
        </p:spPr>
      </p:sp>
      <p:sp>
        <p:nvSpPr>
          <p:cNvPr id="3" name="Shape 1"/>
          <p:cNvSpPr/>
          <p:nvPr/>
        </p:nvSpPr>
        <p:spPr>
          <a:xfrm>
            <a:off x="6858000" y="0"/>
            <a:ext cx="2286000" cy="5143500"/>
          </a:xfrm>
          <a:prstGeom prst="rect">
            <a:avLst/>
          </a:prstGeom>
          <a:solidFill>
            <a:srgbClr val="111122"/>
          </a:solidFill>
          <a:ln w="12700">
            <a:solidFill>
              <a:srgbClr val="111122"/>
            </a:solidFill>
            <a:prstDash val="solid"/>
          </a:ln>
        </p:spPr>
      </p:sp>
      <p:sp>
        <p:nvSpPr>
          <p:cNvPr id="6" name="Text 3"/>
          <p:cNvSpPr/>
          <p:nvPr/>
        </p:nvSpPr>
        <p:spPr>
          <a:xfrm>
            <a:off x="411480" y="320040"/>
            <a:ext cx="6217920" cy="292608"/>
          </a:xfrm>
          <a:prstGeom prst="rect">
            <a:avLst/>
          </a:prstGeom>
          <a:noFill/>
          <a:ln/>
        </p:spPr>
        <p:txBody>
          <a:bodyPr wrap="square" rtlCol="0" anchor="ctr"/>
          <a:lstStyle/>
          <a:p>
            <a:pPr marL="0" indent="0">
              <a:buNone/>
            </a:pPr>
            <a:r>
              <a:rPr lang="en-US" sz="1000" b="1" kern="0" spc="250" dirty="0">
                <a:solidFill>
                  <a:srgbClr val="8899AA"/>
                </a:solidFill>
                <a:latin typeface="Calibri" pitchFamily="34" charset="0"/>
                <a:ea typeface="Calibri" pitchFamily="34" charset="-122"/>
                <a:cs typeface="Calibri" pitchFamily="34" charset="-120"/>
              </a:rPr>
              <a:t>STAKEHOLDER MANAGEMENT  ·  MODULE 2</a:t>
            </a:r>
            <a:endParaRPr lang="en-US" sz="1000" dirty="0"/>
          </a:p>
        </p:txBody>
      </p:sp>
      <p:sp>
        <p:nvSpPr>
          <p:cNvPr id="7" name="Text 4"/>
          <p:cNvSpPr/>
          <p:nvPr/>
        </p:nvSpPr>
        <p:spPr>
          <a:xfrm>
            <a:off x="411480" y="658368"/>
            <a:ext cx="5943600" cy="1463040"/>
          </a:xfrm>
          <a:prstGeom prst="rect">
            <a:avLst/>
          </a:prstGeom>
          <a:noFill/>
          <a:ln/>
        </p:spPr>
        <p:txBody>
          <a:bodyPr wrap="square" rtlCol="0" anchor="ctr"/>
          <a:lstStyle/>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Applied Scenarios</a:t>
            </a:r>
            <a:endParaRPr lang="en-US" sz="4000" dirty="0"/>
          </a:p>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&amp; Case Studies</a:t>
            </a:r>
            <a:endParaRPr lang="en-US" sz="4000" dirty="0"/>
          </a:p>
        </p:txBody>
      </p:sp>
      <p:sp>
        <p:nvSpPr>
          <p:cNvPr id="8" name="Shape 5"/>
          <p:cNvSpPr/>
          <p:nvPr/>
        </p:nvSpPr>
        <p:spPr>
          <a:xfrm>
            <a:off x="411480" y="2212848"/>
            <a:ext cx="2560320" cy="64008"/>
          </a:xfrm>
          <a:prstGeom prst="rect">
            <a:avLst/>
          </a:prstGeom>
          <a:solidFill>
            <a:srgbClr val="F39C12"/>
          </a:solidFill>
          <a:ln w="12700">
            <a:solidFill>
              <a:srgbClr val="F39C12"/>
            </a:solidFill>
            <a:prstDash val="solid"/>
          </a:ln>
        </p:spPr>
      </p:sp>
      <p:sp>
        <p:nvSpPr>
          <p:cNvPr id="9" name="Text 6"/>
          <p:cNvSpPr/>
          <p:nvPr/>
        </p:nvSpPr>
        <p:spPr>
          <a:xfrm>
            <a:off x="411480" y="2359152"/>
            <a:ext cx="6035040" cy="365760"/>
          </a:xfrm>
          <a:prstGeom prst="rect">
            <a:avLst/>
          </a:prstGeom>
          <a:noFill/>
          <a:ln/>
        </p:spPr>
        <p:txBody>
          <a:bodyPr wrap="square" rtlCol="0" anchor="ctr"/>
          <a:lstStyle/>
          <a:p>
            <a:pPr marL="0" indent="0">
              <a:buNone/>
            </a:pPr>
            <a:r>
              <a:rPr lang="en-US" sz="1600" i="1" dirty="0">
                <a:solidFill>
                  <a:srgbClr val="A8B4C0"/>
                </a:solidFill>
                <a:latin typeface="Calibri" pitchFamily="34" charset="0"/>
                <a:ea typeface="Calibri" pitchFamily="34" charset="-122"/>
                <a:cs typeface="Calibri" pitchFamily="34" charset="-120"/>
              </a:rPr>
              <a:t>Real organisations. Real failures. Your analysis.</a:t>
            </a:r>
            <a:endParaRPr lang="en-US" sz="1600" dirty="0"/>
          </a:p>
        </p:txBody>
      </p:sp>
      <p:sp>
        <p:nvSpPr>
          <p:cNvPr id="10" name="Shape 7"/>
          <p:cNvSpPr/>
          <p:nvPr/>
        </p:nvSpPr>
        <p:spPr>
          <a:xfrm>
            <a:off x="411480" y="2880360"/>
            <a:ext cx="2468880" cy="438912"/>
          </a:xfrm>
          <a:prstGeom prst="rect">
            <a:avLst/>
          </a:prstGeom>
          <a:solidFill>
            <a:srgbClr val="2A2A3E"/>
          </a:solidFill>
          <a:ln w="12700">
            <a:solidFill>
              <a:srgbClr val="3A3A5E"/>
            </a:solidFill>
            <a:prstDash val="solid"/>
          </a:ln>
        </p:spPr>
      </p:sp>
      <p:sp>
        <p:nvSpPr>
          <p:cNvPr id="11" name="Text 8"/>
          <p:cNvSpPr/>
          <p:nvPr/>
        </p:nvSpPr>
        <p:spPr>
          <a:xfrm>
            <a:off x="457200" y="2907792"/>
            <a:ext cx="2377440" cy="384048"/>
          </a:xfrm>
          <a:prstGeom prst="rect">
            <a:avLst/>
          </a:prstGeom>
          <a:noFill/>
          <a:ln/>
        </p:spPr>
        <p:txBody>
          <a:bodyPr wrap="square" rtlCol="0" anchor="ctr"/>
          <a:lstStyle/>
          <a:p>
            <a:pPr marL="0" indent="0" algn="ctr">
              <a:buNone/>
            </a:pPr>
            <a:r>
              <a:rPr lang="en-US" sz="1150" dirty="0">
                <a:solidFill>
                  <a:srgbClr val="BCC8D4"/>
                </a:solidFill>
                <a:latin typeface="Calibri" pitchFamily="34" charset="0"/>
                <a:ea typeface="Calibri" pitchFamily="34" charset="-122"/>
                <a:cs typeface="Calibri" pitchFamily="34" charset="-120"/>
              </a:rPr>
              <a:t>🔍 Identify the Failure</a:t>
            </a:r>
            <a:endParaRPr lang="en-US" sz="1150" dirty="0"/>
          </a:p>
        </p:txBody>
      </p:sp>
      <p:sp>
        <p:nvSpPr>
          <p:cNvPr id="12" name="Shape 9"/>
          <p:cNvSpPr/>
          <p:nvPr/>
        </p:nvSpPr>
        <p:spPr>
          <a:xfrm>
            <a:off x="3063240" y="2880360"/>
            <a:ext cx="2468880" cy="438912"/>
          </a:xfrm>
          <a:prstGeom prst="rect">
            <a:avLst/>
          </a:prstGeom>
          <a:solidFill>
            <a:srgbClr val="2A2A3E"/>
          </a:solidFill>
          <a:ln w="12700">
            <a:solidFill>
              <a:srgbClr val="3A3A5E"/>
            </a:solidFill>
            <a:prstDash val="solid"/>
          </a:ln>
        </p:spPr>
      </p:sp>
      <p:sp>
        <p:nvSpPr>
          <p:cNvPr id="13" name="Text 10"/>
          <p:cNvSpPr/>
          <p:nvPr/>
        </p:nvSpPr>
        <p:spPr>
          <a:xfrm>
            <a:off x="3108960" y="2907792"/>
            <a:ext cx="2377440" cy="384048"/>
          </a:xfrm>
          <a:prstGeom prst="rect">
            <a:avLst/>
          </a:prstGeom>
          <a:noFill/>
          <a:ln/>
        </p:spPr>
        <p:txBody>
          <a:bodyPr wrap="square" rtlCol="0" anchor="ctr"/>
          <a:lstStyle/>
          <a:p>
            <a:pPr marL="0" indent="0" algn="ctr">
              <a:buNone/>
            </a:pPr>
            <a:r>
              <a:rPr lang="en-US" sz="1150" dirty="0">
                <a:solidFill>
                  <a:srgbClr val="BCC8D4"/>
                </a:solidFill>
                <a:latin typeface="Calibri" pitchFamily="34" charset="0"/>
                <a:ea typeface="Calibri" pitchFamily="34" charset="-122"/>
                <a:cs typeface="Calibri" pitchFamily="34" charset="-120"/>
              </a:rPr>
              <a:t>💡 Diagnose the Root Cause</a:t>
            </a:r>
            <a:endParaRPr lang="en-US" sz="1150" dirty="0"/>
          </a:p>
        </p:txBody>
      </p:sp>
      <p:sp>
        <p:nvSpPr>
          <p:cNvPr id="14" name="Shape 11"/>
          <p:cNvSpPr/>
          <p:nvPr/>
        </p:nvSpPr>
        <p:spPr>
          <a:xfrm>
            <a:off x="5715000" y="2880360"/>
            <a:ext cx="2468880" cy="438912"/>
          </a:xfrm>
          <a:prstGeom prst="rect">
            <a:avLst/>
          </a:prstGeom>
          <a:solidFill>
            <a:srgbClr val="2A2A3E"/>
          </a:solidFill>
          <a:ln w="12700">
            <a:solidFill>
              <a:srgbClr val="3A3A5E"/>
            </a:solidFill>
            <a:prstDash val="solid"/>
          </a:ln>
        </p:spPr>
      </p:sp>
      <p:sp>
        <p:nvSpPr>
          <p:cNvPr id="15" name="Text 12"/>
          <p:cNvSpPr/>
          <p:nvPr/>
        </p:nvSpPr>
        <p:spPr>
          <a:xfrm>
            <a:off x="5760720" y="2907792"/>
            <a:ext cx="2377440" cy="384048"/>
          </a:xfrm>
          <a:prstGeom prst="rect">
            <a:avLst/>
          </a:prstGeom>
          <a:noFill/>
          <a:ln/>
        </p:spPr>
        <p:txBody>
          <a:bodyPr wrap="square" rtlCol="0" anchor="ctr"/>
          <a:lstStyle/>
          <a:p>
            <a:pPr marL="0" indent="0" algn="ctr">
              <a:buNone/>
            </a:pPr>
            <a:r>
              <a:rPr lang="en-US" sz="1150" dirty="0">
                <a:solidFill>
                  <a:srgbClr val="BCC8D4"/>
                </a:solidFill>
                <a:latin typeface="Calibri" pitchFamily="34" charset="0"/>
                <a:ea typeface="Calibri" pitchFamily="34" charset="-122"/>
                <a:cs typeface="Calibri" pitchFamily="34" charset="-120"/>
              </a:rPr>
              <a:t>✅ Design the Fix</a:t>
            </a:r>
            <a:endParaRPr lang="en-US" sz="1150" dirty="0"/>
          </a:p>
        </p:txBody>
      </p:sp>
      <p:sp>
        <p:nvSpPr>
          <p:cNvPr id="16" name="Shape 13"/>
          <p:cNvSpPr/>
          <p:nvPr/>
        </p:nvSpPr>
        <p:spPr>
          <a:xfrm>
            <a:off x="0" y="4681728"/>
            <a:ext cx="6858000" cy="461772"/>
          </a:xfrm>
          <a:prstGeom prst="rect">
            <a:avLst/>
          </a:prstGeom>
          <a:solidFill>
            <a:srgbClr val="111122"/>
          </a:solidFill>
          <a:ln w="12700">
            <a:solidFill>
              <a:srgbClr val="111122"/>
            </a:solidFill>
            <a:prstDash val="solid"/>
          </a:ln>
        </p:spPr>
      </p:sp>
      <p:sp>
        <p:nvSpPr>
          <p:cNvPr id="17" name="Text 14"/>
          <p:cNvSpPr/>
          <p:nvPr/>
        </p:nvSpPr>
        <p:spPr>
          <a:xfrm>
            <a:off x="411480" y="4718304"/>
            <a:ext cx="6400800" cy="347472"/>
          </a:xfrm>
          <a:prstGeom prst="rect">
            <a:avLst/>
          </a:prstGeom>
          <a:noFill/>
          <a:ln/>
        </p:spPr>
        <p:txBody>
          <a:bodyPr wrap="square" rtlCol="0" anchor="ctr"/>
          <a:lstStyle/>
          <a:p>
            <a:pPr marL="0" indent="0">
              <a:buNone/>
            </a:pPr>
            <a:r>
              <a:rPr lang="en-US" sz="1100" i="1" dirty="0">
                <a:solidFill>
                  <a:srgbClr val="6E7E8E"/>
                </a:solidFill>
                <a:latin typeface="Calibri" pitchFamily="34" charset="0"/>
                <a:ea typeface="Calibri" pitchFamily="34" charset="-122"/>
                <a:cs typeface="Calibri" pitchFamily="34" charset="-120"/>
              </a:rPr>
              <a:t>Programs succeed or fail based on how well stakeholders are managed. Let's examine what that looks like in practice.</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365760" y="164592"/>
            <a:ext cx="8412480" cy="438912"/>
          </a:xfrm>
          <a:prstGeom prst="rect">
            <a:avLst/>
          </a:prstGeom>
          <a:noFill/>
          <a:ln/>
        </p:spPr>
        <p:txBody>
          <a:bodyPr wrap="square" rtlCol="0" anchor="ctr"/>
          <a:lstStyle/>
          <a:p>
            <a:pPr marL="0" indent="0">
              <a:buNone/>
            </a:pPr>
            <a:r>
              <a:rPr lang="en-US" sz="1400" b="1" kern="0" spc="100" dirty="0">
                <a:solidFill>
                  <a:srgbClr val="1B998B"/>
                </a:solidFill>
                <a:latin typeface="Calibri" pitchFamily="34" charset="0"/>
                <a:ea typeface="Calibri" pitchFamily="34" charset="-122"/>
                <a:cs typeface="Calibri" pitchFamily="34" charset="-120"/>
              </a:rPr>
              <a:t>Scenario 04 — The Failed NGO Programme (Kenya)</a:t>
            </a:r>
            <a:endParaRPr lang="en-US" sz="1400" dirty="0"/>
          </a:p>
        </p:txBody>
      </p:sp>
      <p:sp>
        <p:nvSpPr>
          <p:cNvPr id="3" name="Text 1"/>
          <p:cNvSpPr/>
          <p:nvPr/>
        </p:nvSpPr>
        <p:spPr>
          <a:xfrm>
            <a:off x="365760" y="594360"/>
            <a:ext cx="8412480" cy="502920"/>
          </a:xfrm>
          <a:prstGeom prst="rect">
            <a:avLst/>
          </a:prstGeom>
          <a:noFill/>
          <a:ln/>
        </p:spPr>
        <p:txBody>
          <a:bodyPr wrap="square" rtlCol="0" anchor="ctr"/>
          <a:lstStyle/>
          <a:p>
            <a:pPr marL="0" indent="0">
              <a:buNone/>
            </a:pPr>
            <a:r>
              <a:rPr lang="en-US" sz="2200" b="1" dirty="0">
                <a:solidFill>
                  <a:srgbClr val="1A1A2E"/>
                </a:solidFill>
                <a:latin typeface="Georgia" pitchFamily="34" charset="0"/>
                <a:ea typeface="Georgia" pitchFamily="34" charset="-122"/>
                <a:cs typeface="Georgia" pitchFamily="34" charset="-120"/>
              </a:rPr>
              <a:t>Your Challenge: Rescue the Programme</a:t>
            </a:r>
            <a:endParaRPr lang="en-US" sz="2200" dirty="0"/>
          </a:p>
        </p:txBody>
      </p:sp>
      <p:sp>
        <p:nvSpPr>
          <p:cNvPr id="4" name="Shape 2"/>
          <p:cNvSpPr/>
          <p:nvPr/>
        </p:nvSpPr>
        <p:spPr>
          <a:xfrm>
            <a:off x="320040" y="120700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320040" y="1207008"/>
            <a:ext cx="347472" cy="1115568"/>
          </a:xfrm>
          <a:prstGeom prst="rect">
            <a:avLst/>
          </a:prstGeom>
          <a:solidFill>
            <a:srgbClr val="1B6CA8"/>
          </a:solidFill>
          <a:ln w="12700">
            <a:solidFill>
              <a:srgbClr val="1B6CA8"/>
            </a:solidFill>
            <a:prstDash val="solid"/>
          </a:ln>
        </p:spPr>
      </p:sp>
      <p:pic>
        <p:nvPicPr>
          <p:cNvPr id="6" name="Image 0" descr="preencoded.png"/>
          <p:cNvPicPr>
            <a:picLocks noChangeAspect="1"/>
          </p:cNvPicPr>
          <p:nvPr/>
        </p:nvPicPr>
        <p:blipFill>
          <a:blip r:embed="rId3"/>
          <a:stretch>
            <a:fillRect/>
          </a:stretch>
        </p:blipFill>
        <p:spPr>
          <a:xfrm>
            <a:off x="374904" y="1591056"/>
            <a:ext cx="228600" cy="228600"/>
          </a:xfrm>
          <a:prstGeom prst="rect">
            <a:avLst/>
          </a:prstGeom>
        </p:spPr>
      </p:pic>
      <p:sp>
        <p:nvSpPr>
          <p:cNvPr id="7" name="Shape 4"/>
          <p:cNvSpPr/>
          <p:nvPr/>
        </p:nvSpPr>
        <p:spPr>
          <a:xfrm>
            <a:off x="713232" y="1335024"/>
            <a:ext cx="1005840" cy="274320"/>
          </a:xfrm>
          <a:prstGeom prst="rect">
            <a:avLst/>
          </a:prstGeom>
          <a:solidFill>
            <a:srgbClr val="1B6CA8"/>
          </a:solidFill>
          <a:ln w="12700">
            <a:solidFill>
              <a:srgbClr val="1B6CA8"/>
            </a:solidFill>
            <a:prstDash val="solid"/>
          </a:ln>
        </p:spPr>
      </p:sp>
      <p:sp>
        <p:nvSpPr>
          <p:cNvPr id="8" name="Text 5"/>
          <p:cNvSpPr/>
          <p:nvPr/>
        </p:nvSpPr>
        <p:spPr>
          <a:xfrm>
            <a:off x="713232" y="133502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ANALYTICAL</a:t>
            </a:r>
            <a:endParaRPr lang="en-US" sz="900" dirty="0"/>
          </a:p>
        </p:txBody>
      </p:sp>
      <p:sp>
        <p:nvSpPr>
          <p:cNvPr id="9" name="Text 6"/>
          <p:cNvSpPr/>
          <p:nvPr/>
        </p:nvSpPr>
        <p:spPr>
          <a:xfrm>
            <a:off x="914400" y="166420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Map the stakeholder ecosystem of this programme. Who should have been in each quadrant of the Power/Interest Grid — and who was actually engaged? What does the gap reveal?</a:t>
            </a:r>
            <a:endParaRPr lang="en-US" sz="1200" dirty="0"/>
          </a:p>
        </p:txBody>
      </p:sp>
      <p:sp>
        <p:nvSpPr>
          <p:cNvPr id="10" name="Text 7"/>
          <p:cNvSpPr/>
          <p:nvPr/>
        </p:nvSpPr>
        <p:spPr>
          <a:xfrm>
            <a:off x="914400" y="207568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Actors: Ministry of Health, donors, village elders, women's groups, field staff, school heads, local health workers, international partners.</a:t>
            </a:r>
            <a:endParaRPr lang="en-US" sz="1000" dirty="0"/>
          </a:p>
        </p:txBody>
      </p:sp>
      <p:sp>
        <p:nvSpPr>
          <p:cNvPr id="11" name="Shape 8"/>
          <p:cNvSpPr/>
          <p:nvPr/>
        </p:nvSpPr>
        <p:spPr>
          <a:xfrm>
            <a:off x="320040" y="244144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2" name="Shape 9"/>
          <p:cNvSpPr/>
          <p:nvPr/>
        </p:nvSpPr>
        <p:spPr>
          <a:xfrm>
            <a:off x="320040" y="2441448"/>
            <a:ext cx="347472" cy="1115568"/>
          </a:xfrm>
          <a:prstGeom prst="rect">
            <a:avLst/>
          </a:prstGeom>
          <a:solidFill>
            <a:srgbClr val="F39C12"/>
          </a:solidFill>
          <a:ln w="12700">
            <a:solidFill>
              <a:srgbClr val="F39C12"/>
            </a:solidFill>
            <a:prstDash val="solid"/>
          </a:ln>
        </p:spPr>
      </p:sp>
      <p:pic>
        <p:nvPicPr>
          <p:cNvPr id="13" name="Image 1" descr="preencoded.png"/>
          <p:cNvPicPr>
            <a:picLocks noChangeAspect="1"/>
          </p:cNvPicPr>
          <p:nvPr/>
        </p:nvPicPr>
        <p:blipFill>
          <a:blip r:embed="rId4"/>
          <a:stretch>
            <a:fillRect/>
          </a:stretch>
        </p:blipFill>
        <p:spPr>
          <a:xfrm>
            <a:off x="374904" y="2825496"/>
            <a:ext cx="228600" cy="228600"/>
          </a:xfrm>
          <a:prstGeom prst="rect">
            <a:avLst/>
          </a:prstGeom>
        </p:spPr>
      </p:pic>
      <p:sp>
        <p:nvSpPr>
          <p:cNvPr id="14" name="Shape 10"/>
          <p:cNvSpPr/>
          <p:nvPr/>
        </p:nvSpPr>
        <p:spPr>
          <a:xfrm>
            <a:off x="713232" y="2569464"/>
            <a:ext cx="1005840" cy="274320"/>
          </a:xfrm>
          <a:prstGeom prst="rect">
            <a:avLst/>
          </a:prstGeom>
          <a:solidFill>
            <a:srgbClr val="F39C12"/>
          </a:solidFill>
          <a:ln w="12700">
            <a:solidFill>
              <a:srgbClr val="F39C12"/>
            </a:solidFill>
            <a:prstDash val="solid"/>
          </a:ln>
        </p:spPr>
      </p:sp>
      <p:sp>
        <p:nvSpPr>
          <p:cNvPr id="15" name="Text 11"/>
          <p:cNvSpPr/>
          <p:nvPr/>
        </p:nvSpPr>
        <p:spPr>
          <a:xfrm>
            <a:off x="713232" y="256946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CREATIVE</a:t>
            </a:r>
            <a:endParaRPr lang="en-US" sz="900" dirty="0"/>
          </a:p>
        </p:txBody>
      </p:sp>
      <p:sp>
        <p:nvSpPr>
          <p:cNvPr id="16" name="Text 12"/>
          <p:cNvSpPr/>
          <p:nvPr/>
        </p:nvSpPr>
        <p:spPr>
          <a:xfrm>
            <a:off x="914400" y="289864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Design a Community Engagement Protocol for this programme's relaunch. It must include: entry process, decision-making hierarchy, communication rhythm, and a red-flag early warning system.</a:t>
            </a:r>
            <a:endParaRPr lang="en-US" sz="1200" dirty="0"/>
          </a:p>
        </p:txBody>
      </p:sp>
      <p:sp>
        <p:nvSpPr>
          <p:cNvPr id="17" name="Text 13"/>
          <p:cNvSpPr/>
          <p:nvPr/>
        </p:nvSpPr>
        <p:spPr>
          <a:xfrm>
            <a:off x="914400" y="331012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Think practically: How do you enter a community? Who do you speak to first? What does consent look like? How do you know resistance is building?</a:t>
            </a:r>
            <a:endParaRPr lang="en-US" sz="1000" dirty="0"/>
          </a:p>
        </p:txBody>
      </p:sp>
      <p:sp>
        <p:nvSpPr>
          <p:cNvPr id="18" name="Shape 14"/>
          <p:cNvSpPr/>
          <p:nvPr/>
        </p:nvSpPr>
        <p:spPr>
          <a:xfrm>
            <a:off x="320040" y="367588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9" name="Shape 15"/>
          <p:cNvSpPr/>
          <p:nvPr/>
        </p:nvSpPr>
        <p:spPr>
          <a:xfrm>
            <a:off x="320040" y="3675888"/>
            <a:ext cx="347472" cy="1115568"/>
          </a:xfrm>
          <a:prstGeom prst="rect">
            <a:avLst/>
          </a:prstGeom>
          <a:solidFill>
            <a:srgbClr val="C0392B"/>
          </a:solidFill>
          <a:ln w="12700">
            <a:solidFill>
              <a:srgbClr val="C0392B"/>
            </a:solidFill>
            <a:prstDash val="solid"/>
          </a:ln>
        </p:spPr>
      </p:sp>
      <p:pic>
        <p:nvPicPr>
          <p:cNvPr id="20" name="Image 2" descr="preencoded.png"/>
          <p:cNvPicPr>
            <a:picLocks noChangeAspect="1"/>
          </p:cNvPicPr>
          <p:nvPr/>
        </p:nvPicPr>
        <p:blipFill>
          <a:blip r:embed="rId5"/>
          <a:stretch>
            <a:fillRect/>
          </a:stretch>
        </p:blipFill>
        <p:spPr>
          <a:xfrm>
            <a:off x="374904" y="4059936"/>
            <a:ext cx="228600" cy="228600"/>
          </a:xfrm>
          <a:prstGeom prst="rect">
            <a:avLst/>
          </a:prstGeom>
        </p:spPr>
      </p:pic>
      <p:sp>
        <p:nvSpPr>
          <p:cNvPr id="21" name="Shape 16"/>
          <p:cNvSpPr/>
          <p:nvPr/>
        </p:nvSpPr>
        <p:spPr>
          <a:xfrm>
            <a:off x="713232" y="3803904"/>
            <a:ext cx="1005840" cy="274320"/>
          </a:xfrm>
          <a:prstGeom prst="rect">
            <a:avLst/>
          </a:prstGeom>
          <a:solidFill>
            <a:srgbClr val="C0392B"/>
          </a:solidFill>
          <a:ln w="12700">
            <a:solidFill>
              <a:srgbClr val="C0392B"/>
            </a:solidFill>
            <a:prstDash val="solid"/>
          </a:ln>
        </p:spPr>
      </p:sp>
      <p:sp>
        <p:nvSpPr>
          <p:cNvPr id="22" name="Text 17"/>
          <p:cNvSpPr/>
          <p:nvPr/>
        </p:nvSpPr>
        <p:spPr>
          <a:xfrm>
            <a:off x="713232" y="380390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PROVOCATIVE</a:t>
            </a:r>
            <a:endParaRPr lang="en-US" sz="900" dirty="0"/>
          </a:p>
        </p:txBody>
      </p:sp>
      <p:sp>
        <p:nvSpPr>
          <p:cNvPr id="23" name="Text 18"/>
          <p:cNvSpPr/>
          <p:nvPr/>
        </p:nvSpPr>
        <p:spPr>
          <a:xfrm>
            <a:off x="914400" y="413308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The NGO had good intentions, significant funding, and technical expertise — and still failed. Is this a stakeholder management failure, a cultural intelligence failure, or a power dynamics failure? Defend your answer.</a:t>
            </a:r>
            <a:endParaRPr lang="en-US" sz="1200" dirty="0"/>
          </a:p>
        </p:txBody>
      </p:sp>
      <p:sp>
        <p:nvSpPr>
          <p:cNvPr id="24" name="Text 19"/>
          <p:cNvSpPr/>
          <p:nvPr/>
        </p:nvSpPr>
        <p:spPr>
          <a:xfrm>
            <a:off x="914400" y="454456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There is no single right answer. The strongest teams will argue all three — then prioritise.</a:t>
            </a:r>
            <a:endParaRPr lang="en-US" sz="1000" dirty="0"/>
          </a:p>
        </p:txBody>
      </p:sp>
      <p:sp>
        <p:nvSpPr>
          <p:cNvPr id="25" name="Shape 20"/>
          <p:cNvSpPr/>
          <p:nvPr/>
        </p:nvSpPr>
        <p:spPr>
          <a:xfrm>
            <a:off x="320040" y="4681728"/>
            <a:ext cx="8503920" cy="402336"/>
          </a:xfrm>
          <a:prstGeom prst="rect">
            <a:avLst/>
          </a:prstGeom>
          <a:solidFill>
            <a:srgbClr val="1A1A2E"/>
          </a:solidFill>
          <a:ln w="12700">
            <a:solidFill>
              <a:srgbClr val="1A1A2E"/>
            </a:solidFill>
            <a:prstDash val="solid"/>
          </a:ln>
        </p:spPr>
      </p:sp>
      <p:sp>
        <p:nvSpPr>
          <p:cNvPr id="26" name="Text 21"/>
          <p:cNvSpPr/>
          <p:nvPr/>
        </p:nvSpPr>
        <p:spPr>
          <a:xfrm>
            <a:off x="457200" y="4718304"/>
            <a:ext cx="8229600" cy="310896"/>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  Group Activity — 20 minutes | Present your Community Engagement Protocol (Q2) — class votes on the most implementable design</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457200" y="182880"/>
            <a:ext cx="8229600" cy="548640"/>
          </a:xfrm>
          <a:prstGeom prst="rect">
            <a:avLst/>
          </a:prstGeom>
          <a:noFill/>
          <a:ln/>
        </p:spPr>
        <p:txBody>
          <a:bodyPr wrap="square" rtlCol="0" anchor="ctr"/>
          <a:lstStyle/>
          <a:p>
            <a:pPr marL="0" indent="0">
              <a:buNone/>
            </a:pPr>
            <a:r>
              <a:rPr lang="en-US" sz="3200" b="1" dirty="0">
                <a:solidFill>
                  <a:srgbClr val="1A1A2E"/>
                </a:solidFill>
                <a:latin typeface="Georgia" pitchFamily="34" charset="0"/>
                <a:ea typeface="Georgia" pitchFamily="34" charset="-122"/>
                <a:cs typeface="Georgia" pitchFamily="34" charset="-120"/>
              </a:rPr>
              <a:t>What the Cases Have in Common</a:t>
            </a:r>
            <a:endParaRPr lang="en-US" sz="3200" dirty="0"/>
          </a:p>
        </p:txBody>
      </p:sp>
      <p:sp>
        <p:nvSpPr>
          <p:cNvPr id="3" name="Text 1"/>
          <p:cNvSpPr/>
          <p:nvPr/>
        </p:nvSpPr>
        <p:spPr>
          <a:xfrm>
            <a:off x="457200" y="777240"/>
            <a:ext cx="8229600" cy="320040"/>
          </a:xfrm>
          <a:prstGeom prst="rect">
            <a:avLst/>
          </a:prstGeom>
          <a:noFill/>
          <a:ln/>
        </p:spPr>
        <p:txBody>
          <a:bodyPr wrap="square" rtlCol="0" anchor="ctr"/>
          <a:lstStyle/>
          <a:p>
            <a:pPr marL="0" indent="0">
              <a:buNone/>
            </a:pPr>
            <a:r>
              <a:rPr lang="en-US" sz="1300" i="1" dirty="0">
                <a:solidFill>
                  <a:srgbClr val="5D6D7E"/>
                </a:solidFill>
                <a:latin typeface="Calibri" pitchFamily="34" charset="0"/>
                <a:ea typeface="Calibri" pitchFamily="34" charset="-122"/>
                <a:cs typeface="Calibri" pitchFamily="34" charset="-120"/>
              </a:rPr>
              <a:t>Across BP, Heathrow T5, Kodak, and the Kenya NGO — the same five patterns emerge:</a:t>
            </a:r>
            <a:endParaRPr lang="en-US" sz="1300" dirty="0"/>
          </a:p>
        </p:txBody>
      </p:sp>
      <p:sp>
        <p:nvSpPr>
          <p:cNvPr id="4" name="Shape 2"/>
          <p:cNvSpPr/>
          <p:nvPr/>
        </p:nvSpPr>
        <p:spPr>
          <a:xfrm>
            <a:off x="320040" y="1207008"/>
            <a:ext cx="4160520" cy="1078992"/>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320040" y="1207008"/>
            <a:ext cx="347472" cy="1078992"/>
          </a:xfrm>
          <a:prstGeom prst="rect">
            <a:avLst/>
          </a:prstGeom>
          <a:solidFill>
            <a:srgbClr val="C0392B"/>
          </a:solidFill>
          <a:ln w="12700">
            <a:solidFill>
              <a:srgbClr val="C0392B"/>
            </a:solidFill>
            <a:prstDash val="solid"/>
          </a:ln>
        </p:spPr>
      </p:sp>
      <p:pic>
        <p:nvPicPr>
          <p:cNvPr id="6" name="Image 0" descr="preencoded.png"/>
          <p:cNvPicPr>
            <a:picLocks noChangeAspect="1"/>
          </p:cNvPicPr>
          <p:nvPr/>
        </p:nvPicPr>
        <p:blipFill>
          <a:blip r:embed="rId3"/>
          <a:stretch>
            <a:fillRect/>
          </a:stretch>
        </p:blipFill>
        <p:spPr>
          <a:xfrm>
            <a:off x="374904" y="1600200"/>
            <a:ext cx="228600" cy="228600"/>
          </a:xfrm>
          <a:prstGeom prst="rect">
            <a:avLst/>
          </a:prstGeom>
        </p:spPr>
      </p:pic>
      <p:sp>
        <p:nvSpPr>
          <p:cNvPr id="7" name="Shape 4"/>
          <p:cNvSpPr/>
          <p:nvPr/>
        </p:nvSpPr>
        <p:spPr>
          <a:xfrm>
            <a:off x="704088" y="1335024"/>
            <a:ext cx="457200" cy="384048"/>
          </a:xfrm>
          <a:prstGeom prst="ellipse">
            <a:avLst/>
          </a:prstGeom>
          <a:solidFill>
            <a:srgbClr val="C0392B"/>
          </a:solidFill>
          <a:ln w="12700">
            <a:solidFill>
              <a:srgbClr val="C0392B"/>
            </a:solidFill>
            <a:prstDash val="solid"/>
          </a:ln>
        </p:spPr>
      </p:sp>
      <p:sp>
        <p:nvSpPr>
          <p:cNvPr id="8" name="Text 5"/>
          <p:cNvSpPr/>
          <p:nvPr/>
        </p:nvSpPr>
        <p:spPr>
          <a:xfrm>
            <a:off x="704088" y="1335024"/>
            <a:ext cx="457200" cy="384048"/>
          </a:xfrm>
          <a:prstGeom prst="rect">
            <a:avLst/>
          </a:prstGeom>
          <a:noFill/>
          <a:ln/>
        </p:spPr>
        <p:txBody>
          <a:bodyPr wrap="square"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01</a:t>
            </a:r>
            <a:endParaRPr lang="en-US" sz="1100" dirty="0"/>
          </a:p>
        </p:txBody>
      </p:sp>
      <p:sp>
        <p:nvSpPr>
          <p:cNvPr id="9" name="Text 6"/>
          <p:cNvSpPr/>
          <p:nvPr/>
        </p:nvSpPr>
        <p:spPr>
          <a:xfrm>
            <a:off x="1188720" y="1316736"/>
            <a:ext cx="31821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The Right Stakeholders Were Absent</a:t>
            </a:r>
            <a:endParaRPr lang="en-US" sz="1200" dirty="0"/>
          </a:p>
        </p:txBody>
      </p:sp>
      <p:sp>
        <p:nvSpPr>
          <p:cNvPr id="10" name="Text 7"/>
          <p:cNvSpPr/>
          <p:nvPr/>
        </p:nvSpPr>
        <p:spPr>
          <a:xfrm>
            <a:off x="1188720" y="1682496"/>
            <a:ext cx="3182112" cy="530352"/>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In every case, the people with the most critical information or legitimate interest were excluded from the conversation.</a:t>
            </a:r>
            <a:endParaRPr lang="en-US" sz="1050" dirty="0"/>
          </a:p>
        </p:txBody>
      </p:sp>
      <p:sp>
        <p:nvSpPr>
          <p:cNvPr id="11" name="Shape 8"/>
          <p:cNvSpPr/>
          <p:nvPr/>
        </p:nvSpPr>
        <p:spPr>
          <a:xfrm>
            <a:off x="320040" y="2395728"/>
            <a:ext cx="4160520" cy="1078992"/>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2" name="Shape 9"/>
          <p:cNvSpPr/>
          <p:nvPr/>
        </p:nvSpPr>
        <p:spPr>
          <a:xfrm>
            <a:off x="320040" y="2395728"/>
            <a:ext cx="347472" cy="1078992"/>
          </a:xfrm>
          <a:prstGeom prst="rect">
            <a:avLst/>
          </a:prstGeom>
          <a:solidFill>
            <a:srgbClr val="F39C12"/>
          </a:solidFill>
          <a:ln w="12700">
            <a:solidFill>
              <a:srgbClr val="F39C12"/>
            </a:solidFill>
            <a:prstDash val="solid"/>
          </a:ln>
        </p:spPr>
      </p:sp>
      <p:pic>
        <p:nvPicPr>
          <p:cNvPr id="13" name="Image 1" descr="preencoded.png"/>
          <p:cNvPicPr>
            <a:picLocks noChangeAspect="1"/>
          </p:cNvPicPr>
          <p:nvPr/>
        </p:nvPicPr>
        <p:blipFill>
          <a:blip r:embed="rId4"/>
          <a:stretch>
            <a:fillRect/>
          </a:stretch>
        </p:blipFill>
        <p:spPr>
          <a:xfrm>
            <a:off x="374904" y="2788920"/>
            <a:ext cx="228600" cy="228600"/>
          </a:xfrm>
          <a:prstGeom prst="rect">
            <a:avLst/>
          </a:prstGeom>
        </p:spPr>
      </p:pic>
      <p:sp>
        <p:nvSpPr>
          <p:cNvPr id="14" name="Shape 10"/>
          <p:cNvSpPr/>
          <p:nvPr/>
        </p:nvSpPr>
        <p:spPr>
          <a:xfrm>
            <a:off x="704088" y="2523744"/>
            <a:ext cx="457200" cy="384048"/>
          </a:xfrm>
          <a:prstGeom prst="ellipse">
            <a:avLst/>
          </a:prstGeom>
          <a:solidFill>
            <a:srgbClr val="F39C12"/>
          </a:solidFill>
          <a:ln w="12700">
            <a:solidFill>
              <a:srgbClr val="F39C12"/>
            </a:solidFill>
            <a:prstDash val="solid"/>
          </a:ln>
        </p:spPr>
      </p:sp>
      <p:sp>
        <p:nvSpPr>
          <p:cNvPr id="15" name="Text 11"/>
          <p:cNvSpPr/>
          <p:nvPr/>
        </p:nvSpPr>
        <p:spPr>
          <a:xfrm>
            <a:off x="704088" y="2523744"/>
            <a:ext cx="457200" cy="384048"/>
          </a:xfrm>
          <a:prstGeom prst="rect">
            <a:avLst/>
          </a:prstGeom>
          <a:noFill/>
          <a:ln/>
        </p:spPr>
        <p:txBody>
          <a:bodyPr wrap="square"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02</a:t>
            </a:r>
            <a:endParaRPr lang="en-US" sz="1100" dirty="0"/>
          </a:p>
        </p:txBody>
      </p:sp>
      <p:sp>
        <p:nvSpPr>
          <p:cNvPr id="16" name="Text 12"/>
          <p:cNvSpPr/>
          <p:nvPr/>
        </p:nvSpPr>
        <p:spPr>
          <a:xfrm>
            <a:off x="1188720" y="2505456"/>
            <a:ext cx="31821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Warnings Were Heard But Not Acted On</a:t>
            </a:r>
            <a:endParaRPr lang="en-US" sz="1200" dirty="0"/>
          </a:p>
        </p:txBody>
      </p:sp>
      <p:sp>
        <p:nvSpPr>
          <p:cNvPr id="17" name="Text 13"/>
          <p:cNvSpPr/>
          <p:nvPr/>
        </p:nvSpPr>
        <p:spPr>
          <a:xfrm>
            <a:off x="1188720" y="2871216"/>
            <a:ext cx="3182112" cy="530352"/>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Internal signals — engineers, field staff, analysts — raised flags. The system had no mechanism to convert warnings into decisions.</a:t>
            </a:r>
            <a:endParaRPr lang="en-US" sz="1050" dirty="0"/>
          </a:p>
        </p:txBody>
      </p:sp>
      <p:sp>
        <p:nvSpPr>
          <p:cNvPr id="18" name="Shape 14"/>
          <p:cNvSpPr/>
          <p:nvPr/>
        </p:nvSpPr>
        <p:spPr>
          <a:xfrm>
            <a:off x="320040" y="3584448"/>
            <a:ext cx="4160520" cy="1078992"/>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9" name="Shape 15"/>
          <p:cNvSpPr/>
          <p:nvPr/>
        </p:nvSpPr>
        <p:spPr>
          <a:xfrm>
            <a:off x="320040" y="3584448"/>
            <a:ext cx="347472" cy="1078992"/>
          </a:xfrm>
          <a:prstGeom prst="rect">
            <a:avLst/>
          </a:prstGeom>
          <a:solidFill>
            <a:srgbClr val="1B6CA8"/>
          </a:solidFill>
          <a:ln w="12700">
            <a:solidFill>
              <a:srgbClr val="1B6CA8"/>
            </a:solidFill>
            <a:prstDash val="solid"/>
          </a:ln>
        </p:spPr>
      </p:sp>
      <p:pic>
        <p:nvPicPr>
          <p:cNvPr id="20" name="Image 2" descr="preencoded.png"/>
          <p:cNvPicPr>
            <a:picLocks noChangeAspect="1"/>
          </p:cNvPicPr>
          <p:nvPr/>
        </p:nvPicPr>
        <p:blipFill>
          <a:blip r:embed="rId5"/>
          <a:stretch>
            <a:fillRect/>
          </a:stretch>
        </p:blipFill>
        <p:spPr>
          <a:xfrm>
            <a:off x="374904" y="3977640"/>
            <a:ext cx="228600" cy="228600"/>
          </a:xfrm>
          <a:prstGeom prst="rect">
            <a:avLst/>
          </a:prstGeom>
        </p:spPr>
      </p:pic>
      <p:sp>
        <p:nvSpPr>
          <p:cNvPr id="21" name="Shape 16"/>
          <p:cNvSpPr/>
          <p:nvPr/>
        </p:nvSpPr>
        <p:spPr>
          <a:xfrm>
            <a:off x="704088" y="3712464"/>
            <a:ext cx="457200" cy="384048"/>
          </a:xfrm>
          <a:prstGeom prst="ellipse">
            <a:avLst/>
          </a:prstGeom>
          <a:solidFill>
            <a:srgbClr val="1B6CA8"/>
          </a:solidFill>
          <a:ln w="12700">
            <a:solidFill>
              <a:srgbClr val="1B6CA8"/>
            </a:solidFill>
            <a:prstDash val="solid"/>
          </a:ln>
        </p:spPr>
      </p:sp>
      <p:sp>
        <p:nvSpPr>
          <p:cNvPr id="22" name="Text 17"/>
          <p:cNvSpPr/>
          <p:nvPr/>
        </p:nvSpPr>
        <p:spPr>
          <a:xfrm>
            <a:off x="704088" y="3712464"/>
            <a:ext cx="457200" cy="384048"/>
          </a:xfrm>
          <a:prstGeom prst="rect">
            <a:avLst/>
          </a:prstGeom>
          <a:noFill/>
          <a:ln/>
        </p:spPr>
        <p:txBody>
          <a:bodyPr wrap="square"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03</a:t>
            </a:r>
            <a:endParaRPr lang="en-US" sz="1100" dirty="0"/>
          </a:p>
        </p:txBody>
      </p:sp>
      <p:sp>
        <p:nvSpPr>
          <p:cNvPr id="23" name="Text 18"/>
          <p:cNvSpPr/>
          <p:nvPr/>
        </p:nvSpPr>
        <p:spPr>
          <a:xfrm>
            <a:off x="1188720" y="3694176"/>
            <a:ext cx="31821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Communication Was One-Way</a:t>
            </a:r>
            <a:endParaRPr lang="en-US" sz="1200" dirty="0"/>
          </a:p>
        </p:txBody>
      </p:sp>
      <p:sp>
        <p:nvSpPr>
          <p:cNvPr id="24" name="Text 19"/>
          <p:cNvSpPr/>
          <p:nvPr/>
        </p:nvSpPr>
        <p:spPr>
          <a:xfrm>
            <a:off x="1188720" y="4059936"/>
            <a:ext cx="3182112" cy="530352"/>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Information flowed from leadership outward. No feedback loops meant reality never reached the decision-makers.</a:t>
            </a:r>
            <a:endParaRPr lang="en-US" sz="1050" dirty="0"/>
          </a:p>
        </p:txBody>
      </p:sp>
      <p:sp>
        <p:nvSpPr>
          <p:cNvPr id="25" name="Shape 20"/>
          <p:cNvSpPr/>
          <p:nvPr/>
        </p:nvSpPr>
        <p:spPr>
          <a:xfrm>
            <a:off x="4709160" y="1207008"/>
            <a:ext cx="4160520" cy="1078992"/>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26" name="Shape 21"/>
          <p:cNvSpPr/>
          <p:nvPr/>
        </p:nvSpPr>
        <p:spPr>
          <a:xfrm>
            <a:off x="4709160" y="1207008"/>
            <a:ext cx="347472" cy="1078992"/>
          </a:xfrm>
          <a:prstGeom prst="rect">
            <a:avLst/>
          </a:prstGeom>
          <a:solidFill>
            <a:srgbClr val="6D2E46"/>
          </a:solidFill>
          <a:ln w="12700">
            <a:solidFill>
              <a:srgbClr val="6D2E46"/>
            </a:solidFill>
            <a:prstDash val="solid"/>
          </a:ln>
        </p:spPr>
      </p:sp>
      <p:pic>
        <p:nvPicPr>
          <p:cNvPr id="27" name="Image 3" descr="preencoded.png"/>
          <p:cNvPicPr>
            <a:picLocks noChangeAspect="1"/>
          </p:cNvPicPr>
          <p:nvPr/>
        </p:nvPicPr>
        <p:blipFill>
          <a:blip r:embed="rId6"/>
          <a:stretch>
            <a:fillRect/>
          </a:stretch>
        </p:blipFill>
        <p:spPr>
          <a:xfrm>
            <a:off x="4764024" y="1600200"/>
            <a:ext cx="228600" cy="228600"/>
          </a:xfrm>
          <a:prstGeom prst="rect">
            <a:avLst/>
          </a:prstGeom>
        </p:spPr>
      </p:pic>
      <p:sp>
        <p:nvSpPr>
          <p:cNvPr id="28" name="Shape 22"/>
          <p:cNvSpPr/>
          <p:nvPr/>
        </p:nvSpPr>
        <p:spPr>
          <a:xfrm>
            <a:off x="5093208" y="1335024"/>
            <a:ext cx="457200" cy="384048"/>
          </a:xfrm>
          <a:prstGeom prst="ellipse">
            <a:avLst/>
          </a:prstGeom>
          <a:solidFill>
            <a:srgbClr val="6D2E46"/>
          </a:solidFill>
          <a:ln w="12700">
            <a:solidFill>
              <a:srgbClr val="6D2E46"/>
            </a:solidFill>
            <a:prstDash val="solid"/>
          </a:ln>
        </p:spPr>
      </p:sp>
      <p:sp>
        <p:nvSpPr>
          <p:cNvPr id="29" name="Text 23"/>
          <p:cNvSpPr/>
          <p:nvPr/>
        </p:nvSpPr>
        <p:spPr>
          <a:xfrm>
            <a:off x="5093208" y="1335024"/>
            <a:ext cx="457200" cy="384048"/>
          </a:xfrm>
          <a:prstGeom prst="rect">
            <a:avLst/>
          </a:prstGeom>
          <a:noFill/>
          <a:ln/>
        </p:spPr>
        <p:txBody>
          <a:bodyPr wrap="square"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04</a:t>
            </a:r>
            <a:endParaRPr lang="en-US" sz="1100" dirty="0"/>
          </a:p>
        </p:txBody>
      </p:sp>
      <p:sp>
        <p:nvSpPr>
          <p:cNvPr id="30" name="Text 24"/>
          <p:cNvSpPr/>
          <p:nvPr/>
        </p:nvSpPr>
        <p:spPr>
          <a:xfrm>
            <a:off x="5577840" y="1316736"/>
            <a:ext cx="31821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Power Structures Were Misread</a:t>
            </a:r>
            <a:endParaRPr lang="en-US" sz="1200" dirty="0"/>
          </a:p>
        </p:txBody>
      </p:sp>
      <p:sp>
        <p:nvSpPr>
          <p:cNvPr id="31" name="Text 25"/>
          <p:cNvSpPr/>
          <p:nvPr/>
        </p:nvSpPr>
        <p:spPr>
          <a:xfrm>
            <a:off x="5577840" y="1682496"/>
            <a:ext cx="3182112" cy="530352"/>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Formal authority was engaged while informal power — elders, engineers, frontline workers — was ignored.</a:t>
            </a:r>
            <a:endParaRPr lang="en-US" sz="1050" dirty="0"/>
          </a:p>
        </p:txBody>
      </p:sp>
      <p:sp>
        <p:nvSpPr>
          <p:cNvPr id="32" name="Shape 26"/>
          <p:cNvSpPr/>
          <p:nvPr/>
        </p:nvSpPr>
        <p:spPr>
          <a:xfrm>
            <a:off x="4709160" y="2395728"/>
            <a:ext cx="4160520" cy="1078992"/>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33" name="Shape 27"/>
          <p:cNvSpPr/>
          <p:nvPr/>
        </p:nvSpPr>
        <p:spPr>
          <a:xfrm>
            <a:off x="4709160" y="2395728"/>
            <a:ext cx="347472" cy="1078992"/>
          </a:xfrm>
          <a:prstGeom prst="rect">
            <a:avLst/>
          </a:prstGeom>
          <a:solidFill>
            <a:srgbClr val="1B998B"/>
          </a:solidFill>
          <a:ln w="12700">
            <a:solidFill>
              <a:srgbClr val="1B998B"/>
            </a:solidFill>
            <a:prstDash val="solid"/>
          </a:ln>
        </p:spPr>
      </p:sp>
      <p:pic>
        <p:nvPicPr>
          <p:cNvPr id="34" name="Image 4" descr="preencoded.png"/>
          <p:cNvPicPr>
            <a:picLocks noChangeAspect="1"/>
          </p:cNvPicPr>
          <p:nvPr/>
        </p:nvPicPr>
        <p:blipFill>
          <a:blip r:embed="rId7"/>
          <a:stretch>
            <a:fillRect/>
          </a:stretch>
        </p:blipFill>
        <p:spPr>
          <a:xfrm>
            <a:off x="4764024" y="2788920"/>
            <a:ext cx="228600" cy="228600"/>
          </a:xfrm>
          <a:prstGeom prst="rect">
            <a:avLst/>
          </a:prstGeom>
        </p:spPr>
      </p:pic>
      <p:sp>
        <p:nvSpPr>
          <p:cNvPr id="35" name="Shape 28"/>
          <p:cNvSpPr/>
          <p:nvPr/>
        </p:nvSpPr>
        <p:spPr>
          <a:xfrm>
            <a:off x="5093208" y="2523744"/>
            <a:ext cx="457200" cy="384048"/>
          </a:xfrm>
          <a:prstGeom prst="ellipse">
            <a:avLst/>
          </a:prstGeom>
          <a:solidFill>
            <a:srgbClr val="1B998B"/>
          </a:solidFill>
          <a:ln w="12700">
            <a:solidFill>
              <a:srgbClr val="1B998B"/>
            </a:solidFill>
            <a:prstDash val="solid"/>
          </a:ln>
        </p:spPr>
      </p:sp>
      <p:sp>
        <p:nvSpPr>
          <p:cNvPr id="36" name="Text 29"/>
          <p:cNvSpPr/>
          <p:nvPr/>
        </p:nvSpPr>
        <p:spPr>
          <a:xfrm>
            <a:off x="5093208" y="2523744"/>
            <a:ext cx="457200" cy="384048"/>
          </a:xfrm>
          <a:prstGeom prst="rect">
            <a:avLst/>
          </a:prstGeom>
          <a:noFill/>
          <a:ln/>
        </p:spPr>
        <p:txBody>
          <a:bodyPr wrap="square"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05</a:t>
            </a:r>
            <a:endParaRPr lang="en-US" sz="1100" dirty="0"/>
          </a:p>
        </p:txBody>
      </p:sp>
      <p:sp>
        <p:nvSpPr>
          <p:cNvPr id="37" name="Text 30"/>
          <p:cNvSpPr/>
          <p:nvPr/>
        </p:nvSpPr>
        <p:spPr>
          <a:xfrm>
            <a:off x="5577840" y="2505456"/>
            <a:ext cx="31821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Late Engagement Made It Worse</a:t>
            </a:r>
            <a:endParaRPr lang="en-US" sz="1200" dirty="0"/>
          </a:p>
        </p:txBody>
      </p:sp>
      <p:sp>
        <p:nvSpPr>
          <p:cNvPr id="38" name="Text 31"/>
          <p:cNvSpPr/>
          <p:nvPr/>
        </p:nvSpPr>
        <p:spPr>
          <a:xfrm>
            <a:off x="5577840" y="2871216"/>
            <a:ext cx="3182112" cy="530352"/>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In each case, stakeholders were engaged reactively — after the crisis — not proactively, when they could have prevented it.</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12122A"/>
          </a:solidFill>
          <a:ln w="12700">
            <a:solidFill>
              <a:srgbClr val="12122A"/>
            </a:solidFill>
            <a:prstDash val="solid"/>
          </a:ln>
        </p:spPr>
      </p:sp>
      <p:pic>
        <p:nvPicPr>
          <p:cNvPr id="3" name="Image 0" descr="preencoded.png"/>
          <p:cNvPicPr>
            <a:picLocks noChangeAspect="1"/>
          </p:cNvPicPr>
          <p:nvPr/>
        </p:nvPicPr>
        <p:blipFill>
          <a:blip r:embed="rId3"/>
          <a:stretch>
            <a:fillRect/>
          </a:stretch>
        </p:blipFill>
        <p:spPr>
          <a:xfrm>
            <a:off x="320040" y="256032"/>
            <a:ext cx="640080" cy="640080"/>
          </a:xfrm>
          <a:prstGeom prst="rect">
            <a:avLst/>
          </a:prstGeom>
        </p:spPr>
      </p:pic>
      <p:sp>
        <p:nvSpPr>
          <p:cNvPr id="4" name="Text 1"/>
          <p:cNvSpPr/>
          <p:nvPr/>
        </p:nvSpPr>
        <p:spPr>
          <a:xfrm>
            <a:off x="1051560" y="347472"/>
            <a:ext cx="3383280" cy="292608"/>
          </a:xfrm>
          <a:prstGeom prst="rect">
            <a:avLst/>
          </a:prstGeom>
          <a:noFill/>
          <a:ln/>
        </p:spPr>
        <p:txBody>
          <a:bodyPr wrap="square" rtlCol="0" anchor="ctr"/>
          <a:lstStyle/>
          <a:p>
            <a:pPr marL="0" indent="0">
              <a:buNone/>
            </a:pPr>
            <a:r>
              <a:rPr lang="en-US" sz="1100" b="1" kern="0" spc="250" dirty="0">
                <a:solidFill>
                  <a:srgbClr val="F39C12"/>
                </a:solidFill>
                <a:latin typeface="Calibri" pitchFamily="34" charset="0"/>
                <a:ea typeface="Calibri" pitchFamily="34" charset="-122"/>
                <a:cs typeface="Calibri" pitchFamily="34" charset="-120"/>
              </a:rPr>
              <a:t>FINAL CHALLENGE</a:t>
            </a:r>
            <a:endParaRPr lang="en-US" sz="1100" dirty="0"/>
          </a:p>
        </p:txBody>
      </p:sp>
      <p:sp>
        <p:nvSpPr>
          <p:cNvPr id="5" name="Text 2"/>
          <p:cNvSpPr/>
          <p:nvPr/>
        </p:nvSpPr>
        <p:spPr>
          <a:xfrm>
            <a:off x="320040" y="1005840"/>
            <a:ext cx="4023360" cy="1188720"/>
          </a:xfrm>
          <a:prstGeom prst="rect">
            <a:avLst/>
          </a:prstGeom>
          <a:noFill/>
          <a:ln/>
        </p:spPr>
        <p:txBody>
          <a:bodyPr wrap="square" rtlCol="0" anchor="ctr"/>
          <a:lstStyle/>
          <a:p>
            <a:pPr marL="0" indent="0">
              <a:lnSpc>
                <a:spcPct val="110000"/>
              </a:lnSpc>
              <a:buNone/>
            </a:pPr>
            <a:r>
              <a:rPr lang="en-US" sz="3800" b="1" dirty="0">
                <a:solidFill>
                  <a:srgbClr val="FFFFFF"/>
                </a:solidFill>
                <a:latin typeface="Georgia" pitchFamily="34" charset="0"/>
                <a:ea typeface="Georgia" pitchFamily="34" charset="-122"/>
                <a:cs typeface="Georgia" pitchFamily="34" charset="-120"/>
              </a:rPr>
              <a:t>Build Your</a:t>
            </a:r>
            <a:endParaRPr lang="en-US" sz="3800" dirty="0"/>
          </a:p>
          <a:p>
            <a:pPr marL="0" indent="0">
              <a:lnSpc>
                <a:spcPct val="110000"/>
              </a:lnSpc>
              <a:buNone/>
            </a:pPr>
            <a:r>
              <a:rPr lang="en-US" sz="3800" b="1" dirty="0">
                <a:solidFill>
                  <a:srgbClr val="FFFFFF"/>
                </a:solidFill>
                <a:latin typeface="Georgia" pitchFamily="34" charset="0"/>
                <a:ea typeface="Georgia" pitchFamily="34" charset="-122"/>
                <a:cs typeface="Georgia" pitchFamily="34" charset="-120"/>
              </a:rPr>
              <a:t>Own Case</a:t>
            </a:r>
            <a:endParaRPr lang="en-US" sz="3800" dirty="0"/>
          </a:p>
        </p:txBody>
      </p:sp>
      <p:sp>
        <p:nvSpPr>
          <p:cNvPr id="6" name="Text 3"/>
          <p:cNvSpPr/>
          <p:nvPr/>
        </p:nvSpPr>
        <p:spPr>
          <a:xfrm>
            <a:off x="320040" y="2331720"/>
            <a:ext cx="4023360" cy="685800"/>
          </a:xfrm>
          <a:prstGeom prst="rect">
            <a:avLst/>
          </a:prstGeom>
          <a:noFill/>
          <a:ln/>
        </p:spPr>
        <p:txBody>
          <a:bodyPr wrap="square" rtlCol="0" anchor="ctr"/>
          <a:lstStyle/>
          <a:p>
            <a:pPr marL="0" indent="0">
              <a:buNone/>
            </a:pPr>
            <a:r>
              <a:rPr lang="en-US" sz="1250" dirty="0">
                <a:solidFill>
                  <a:srgbClr val="A8B4C0"/>
                </a:solidFill>
                <a:latin typeface="Calibri" pitchFamily="34" charset="0"/>
                <a:ea typeface="Calibri" pitchFamily="34" charset="-122"/>
                <a:cs typeface="Calibri" pitchFamily="34" charset="-120"/>
              </a:rPr>
              <a:t>Working in groups of 3–4, construct a stakeholder management case study from an organisation you know — or one you invent.</a:t>
            </a:r>
            <a:endParaRPr lang="en-US" sz="1250" dirty="0"/>
          </a:p>
        </p:txBody>
      </p:sp>
      <p:sp>
        <p:nvSpPr>
          <p:cNvPr id="7" name="Shape 4"/>
          <p:cNvSpPr/>
          <p:nvPr/>
        </p:nvSpPr>
        <p:spPr>
          <a:xfrm>
            <a:off x="320040" y="3154680"/>
            <a:ext cx="292608" cy="256032"/>
          </a:xfrm>
          <a:prstGeom prst="rect">
            <a:avLst/>
          </a:prstGeom>
          <a:solidFill>
            <a:srgbClr val="F39C12"/>
          </a:solidFill>
          <a:ln w="12700">
            <a:solidFill>
              <a:srgbClr val="F39C12"/>
            </a:solidFill>
            <a:prstDash val="solid"/>
          </a:ln>
        </p:spPr>
      </p:sp>
      <p:sp>
        <p:nvSpPr>
          <p:cNvPr id="8" name="Text 5"/>
          <p:cNvSpPr/>
          <p:nvPr/>
        </p:nvSpPr>
        <p:spPr>
          <a:xfrm>
            <a:off x="320040" y="3154680"/>
            <a:ext cx="292608" cy="256032"/>
          </a:xfrm>
          <a:prstGeom prst="rect">
            <a:avLst/>
          </a:prstGeom>
          <a:noFill/>
          <a:ln/>
        </p:spPr>
        <p:txBody>
          <a:bodyPr wrap="square" rtlCol="0" anchor="ctr"/>
          <a:lstStyle/>
          <a:p>
            <a:pPr marL="0" indent="0" algn="ctr">
              <a:buNone/>
            </a:pPr>
            <a:r>
              <a:rPr lang="en-US" sz="1100" b="1" dirty="0">
                <a:solidFill>
                  <a:srgbClr val="1A1A2E"/>
                </a:solidFill>
                <a:latin typeface="Georgia" pitchFamily="34" charset="0"/>
                <a:ea typeface="Georgia" pitchFamily="34" charset="-122"/>
                <a:cs typeface="Georgia" pitchFamily="34" charset="-120"/>
              </a:rPr>
              <a:t>1</a:t>
            </a:r>
            <a:endParaRPr lang="en-US" sz="1100" dirty="0"/>
          </a:p>
        </p:txBody>
      </p:sp>
      <p:sp>
        <p:nvSpPr>
          <p:cNvPr id="9" name="Text 6"/>
          <p:cNvSpPr/>
          <p:nvPr/>
        </p:nvSpPr>
        <p:spPr>
          <a:xfrm>
            <a:off x="713232" y="3172968"/>
            <a:ext cx="3657600" cy="256032"/>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Name the organisation and the programme</a:t>
            </a:r>
            <a:endParaRPr lang="en-US" sz="1100" dirty="0"/>
          </a:p>
        </p:txBody>
      </p:sp>
      <p:sp>
        <p:nvSpPr>
          <p:cNvPr id="10" name="Shape 7"/>
          <p:cNvSpPr/>
          <p:nvPr/>
        </p:nvSpPr>
        <p:spPr>
          <a:xfrm>
            <a:off x="320040" y="3502152"/>
            <a:ext cx="292608" cy="256032"/>
          </a:xfrm>
          <a:prstGeom prst="rect">
            <a:avLst/>
          </a:prstGeom>
          <a:solidFill>
            <a:srgbClr val="F39C12"/>
          </a:solidFill>
          <a:ln w="12700">
            <a:solidFill>
              <a:srgbClr val="F39C12"/>
            </a:solidFill>
            <a:prstDash val="solid"/>
          </a:ln>
        </p:spPr>
      </p:sp>
      <p:sp>
        <p:nvSpPr>
          <p:cNvPr id="11" name="Text 8"/>
          <p:cNvSpPr/>
          <p:nvPr/>
        </p:nvSpPr>
        <p:spPr>
          <a:xfrm>
            <a:off x="320040" y="3502152"/>
            <a:ext cx="292608" cy="256032"/>
          </a:xfrm>
          <a:prstGeom prst="rect">
            <a:avLst/>
          </a:prstGeom>
          <a:noFill/>
          <a:ln/>
        </p:spPr>
        <p:txBody>
          <a:bodyPr wrap="square" rtlCol="0" anchor="ctr"/>
          <a:lstStyle/>
          <a:p>
            <a:pPr marL="0" indent="0" algn="ctr">
              <a:buNone/>
            </a:pPr>
            <a:r>
              <a:rPr lang="en-US" sz="1100" b="1" dirty="0">
                <a:solidFill>
                  <a:srgbClr val="1A1A2E"/>
                </a:solidFill>
                <a:latin typeface="Georgia" pitchFamily="34" charset="0"/>
                <a:ea typeface="Georgia" pitchFamily="34" charset="-122"/>
                <a:cs typeface="Georgia" pitchFamily="34" charset="-120"/>
              </a:rPr>
              <a:t>2</a:t>
            </a:r>
            <a:endParaRPr lang="en-US" sz="1100" dirty="0"/>
          </a:p>
        </p:txBody>
      </p:sp>
      <p:sp>
        <p:nvSpPr>
          <p:cNvPr id="12" name="Text 9"/>
          <p:cNvSpPr/>
          <p:nvPr/>
        </p:nvSpPr>
        <p:spPr>
          <a:xfrm>
            <a:off x="713232" y="3520440"/>
            <a:ext cx="3657600" cy="256032"/>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Identify at least 6 stakeholders and map them on the P/I Grid</a:t>
            </a:r>
            <a:endParaRPr lang="en-US" sz="1100" dirty="0"/>
          </a:p>
        </p:txBody>
      </p:sp>
      <p:sp>
        <p:nvSpPr>
          <p:cNvPr id="13" name="Shape 10"/>
          <p:cNvSpPr/>
          <p:nvPr/>
        </p:nvSpPr>
        <p:spPr>
          <a:xfrm>
            <a:off x="320040" y="3849624"/>
            <a:ext cx="292608" cy="256032"/>
          </a:xfrm>
          <a:prstGeom prst="rect">
            <a:avLst/>
          </a:prstGeom>
          <a:solidFill>
            <a:srgbClr val="F39C12"/>
          </a:solidFill>
          <a:ln w="12700">
            <a:solidFill>
              <a:srgbClr val="F39C12"/>
            </a:solidFill>
            <a:prstDash val="solid"/>
          </a:ln>
        </p:spPr>
      </p:sp>
      <p:sp>
        <p:nvSpPr>
          <p:cNvPr id="14" name="Text 11"/>
          <p:cNvSpPr/>
          <p:nvPr/>
        </p:nvSpPr>
        <p:spPr>
          <a:xfrm>
            <a:off x="320040" y="3849624"/>
            <a:ext cx="292608" cy="256032"/>
          </a:xfrm>
          <a:prstGeom prst="rect">
            <a:avLst/>
          </a:prstGeom>
          <a:noFill/>
          <a:ln/>
        </p:spPr>
        <p:txBody>
          <a:bodyPr wrap="square" rtlCol="0" anchor="ctr"/>
          <a:lstStyle/>
          <a:p>
            <a:pPr marL="0" indent="0" algn="ctr">
              <a:buNone/>
            </a:pPr>
            <a:r>
              <a:rPr lang="en-US" sz="1100" b="1" dirty="0">
                <a:solidFill>
                  <a:srgbClr val="1A1A2E"/>
                </a:solidFill>
                <a:latin typeface="Georgia" pitchFamily="34" charset="0"/>
                <a:ea typeface="Georgia" pitchFamily="34" charset="-122"/>
                <a:cs typeface="Georgia" pitchFamily="34" charset="-120"/>
              </a:rPr>
              <a:t>3</a:t>
            </a:r>
            <a:endParaRPr lang="en-US" sz="1100" dirty="0"/>
          </a:p>
        </p:txBody>
      </p:sp>
      <p:sp>
        <p:nvSpPr>
          <p:cNvPr id="15" name="Text 12"/>
          <p:cNvSpPr/>
          <p:nvPr/>
        </p:nvSpPr>
        <p:spPr>
          <a:xfrm>
            <a:off x="713232" y="3867912"/>
            <a:ext cx="3657600" cy="256032"/>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Describe one communication failure in the programme</a:t>
            </a:r>
            <a:endParaRPr lang="en-US" sz="1100" dirty="0"/>
          </a:p>
        </p:txBody>
      </p:sp>
      <p:sp>
        <p:nvSpPr>
          <p:cNvPr id="16" name="Shape 13"/>
          <p:cNvSpPr/>
          <p:nvPr/>
        </p:nvSpPr>
        <p:spPr>
          <a:xfrm>
            <a:off x="320040" y="4197096"/>
            <a:ext cx="292608" cy="256032"/>
          </a:xfrm>
          <a:prstGeom prst="rect">
            <a:avLst/>
          </a:prstGeom>
          <a:solidFill>
            <a:srgbClr val="F39C12"/>
          </a:solidFill>
          <a:ln w="12700">
            <a:solidFill>
              <a:srgbClr val="F39C12"/>
            </a:solidFill>
            <a:prstDash val="solid"/>
          </a:ln>
        </p:spPr>
      </p:sp>
      <p:sp>
        <p:nvSpPr>
          <p:cNvPr id="17" name="Text 14"/>
          <p:cNvSpPr/>
          <p:nvPr/>
        </p:nvSpPr>
        <p:spPr>
          <a:xfrm>
            <a:off x="320040" y="4197096"/>
            <a:ext cx="292608" cy="256032"/>
          </a:xfrm>
          <a:prstGeom prst="rect">
            <a:avLst/>
          </a:prstGeom>
          <a:noFill/>
          <a:ln/>
        </p:spPr>
        <p:txBody>
          <a:bodyPr wrap="square" rtlCol="0" anchor="ctr"/>
          <a:lstStyle/>
          <a:p>
            <a:pPr marL="0" indent="0" algn="ctr">
              <a:buNone/>
            </a:pPr>
            <a:r>
              <a:rPr lang="en-US" sz="1100" b="1" dirty="0">
                <a:solidFill>
                  <a:srgbClr val="1A1A2E"/>
                </a:solidFill>
                <a:latin typeface="Georgia" pitchFamily="34" charset="0"/>
                <a:ea typeface="Georgia" pitchFamily="34" charset="-122"/>
                <a:cs typeface="Georgia" pitchFamily="34" charset="-120"/>
              </a:rPr>
              <a:t>4</a:t>
            </a:r>
            <a:endParaRPr lang="en-US" sz="1100" dirty="0"/>
          </a:p>
        </p:txBody>
      </p:sp>
      <p:sp>
        <p:nvSpPr>
          <p:cNvPr id="18" name="Text 15"/>
          <p:cNvSpPr/>
          <p:nvPr/>
        </p:nvSpPr>
        <p:spPr>
          <a:xfrm>
            <a:off x="713232" y="4215384"/>
            <a:ext cx="3657600" cy="256032"/>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Write one analytical and one provocative question for another group</a:t>
            </a:r>
            <a:endParaRPr lang="en-US" sz="1100" dirty="0"/>
          </a:p>
        </p:txBody>
      </p:sp>
      <p:sp>
        <p:nvSpPr>
          <p:cNvPr id="19" name="Shape 16"/>
          <p:cNvSpPr/>
          <p:nvPr/>
        </p:nvSpPr>
        <p:spPr>
          <a:xfrm>
            <a:off x="320040" y="4544568"/>
            <a:ext cx="292608" cy="256032"/>
          </a:xfrm>
          <a:prstGeom prst="rect">
            <a:avLst/>
          </a:prstGeom>
          <a:solidFill>
            <a:srgbClr val="F39C12"/>
          </a:solidFill>
          <a:ln w="12700">
            <a:solidFill>
              <a:srgbClr val="F39C12"/>
            </a:solidFill>
            <a:prstDash val="solid"/>
          </a:ln>
        </p:spPr>
      </p:sp>
      <p:sp>
        <p:nvSpPr>
          <p:cNvPr id="20" name="Text 17"/>
          <p:cNvSpPr/>
          <p:nvPr/>
        </p:nvSpPr>
        <p:spPr>
          <a:xfrm>
            <a:off x="320040" y="4544568"/>
            <a:ext cx="292608" cy="256032"/>
          </a:xfrm>
          <a:prstGeom prst="rect">
            <a:avLst/>
          </a:prstGeom>
          <a:noFill/>
          <a:ln/>
        </p:spPr>
        <p:txBody>
          <a:bodyPr wrap="square" rtlCol="0" anchor="ctr"/>
          <a:lstStyle/>
          <a:p>
            <a:pPr marL="0" indent="0" algn="ctr">
              <a:buNone/>
            </a:pPr>
            <a:r>
              <a:rPr lang="en-US" sz="1100" b="1" dirty="0">
                <a:solidFill>
                  <a:srgbClr val="1A1A2E"/>
                </a:solidFill>
                <a:latin typeface="Georgia" pitchFamily="34" charset="0"/>
                <a:ea typeface="Georgia" pitchFamily="34" charset="-122"/>
                <a:cs typeface="Georgia" pitchFamily="34" charset="-120"/>
              </a:rPr>
              <a:t>5</a:t>
            </a:r>
            <a:endParaRPr lang="en-US" sz="1100" dirty="0"/>
          </a:p>
        </p:txBody>
      </p:sp>
      <p:sp>
        <p:nvSpPr>
          <p:cNvPr id="21" name="Text 18"/>
          <p:cNvSpPr/>
          <p:nvPr/>
        </p:nvSpPr>
        <p:spPr>
          <a:xfrm>
            <a:off x="713232" y="4562856"/>
            <a:ext cx="3657600" cy="256032"/>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Present in 5 minutes — then swap and answer each other's questions</a:t>
            </a:r>
            <a:endParaRPr lang="en-US" sz="1100" dirty="0"/>
          </a:p>
        </p:txBody>
      </p:sp>
      <p:sp>
        <p:nvSpPr>
          <p:cNvPr id="22" name="Text 19"/>
          <p:cNvSpPr/>
          <p:nvPr/>
        </p:nvSpPr>
        <p:spPr>
          <a:xfrm>
            <a:off x="4892040" y="256032"/>
            <a:ext cx="4023360" cy="411480"/>
          </a:xfrm>
          <a:prstGeom prst="rect">
            <a:avLst/>
          </a:prstGeom>
          <a:noFill/>
          <a:ln/>
        </p:spPr>
        <p:txBody>
          <a:bodyPr wrap="square" rtlCol="0" anchor="ctr"/>
          <a:lstStyle/>
          <a:p>
            <a:pPr marL="0" indent="0">
              <a:buNone/>
            </a:pPr>
            <a:r>
              <a:rPr lang="en-US" sz="2000" b="1" dirty="0">
                <a:solidFill>
                  <a:srgbClr val="F39C12"/>
                </a:solidFill>
                <a:latin typeface="Georgia" pitchFamily="34" charset="0"/>
                <a:ea typeface="Georgia" pitchFamily="34" charset="-122"/>
                <a:cs typeface="Georgia" pitchFamily="34" charset="-120"/>
              </a:rPr>
              <a:t>What Makes a Great Case?</a:t>
            </a:r>
            <a:endParaRPr lang="en-US" sz="2000" dirty="0"/>
          </a:p>
        </p:txBody>
      </p:sp>
      <p:sp>
        <p:nvSpPr>
          <p:cNvPr id="23" name="Shape 20"/>
          <p:cNvSpPr/>
          <p:nvPr/>
        </p:nvSpPr>
        <p:spPr>
          <a:xfrm>
            <a:off x="4892040" y="804672"/>
            <a:ext cx="4023360" cy="713232"/>
          </a:xfrm>
          <a:prstGeom prst="rect">
            <a:avLst/>
          </a:prstGeom>
          <a:solidFill>
            <a:srgbClr val="1C1C30"/>
          </a:solidFill>
          <a:ln w="12700">
            <a:solidFill>
              <a:srgbClr val="2C2C42"/>
            </a:solidFill>
            <a:prstDash val="solid"/>
          </a:ln>
        </p:spPr>
      </p:sp>
      <p:pic>
        <p:nvPicPr>
          <p:cNvPr id="24" name="Image 1" descr="preencoded.png"/>
          <p:cNvPicPr>
            <a:picLocks noChangeAspect="1"/>
          </p:cNvPicPr>
          <p:nvPr/>
        </p:nvPicPr>
        <p:blipFill>
          <a:blip r:embed="rId4"/>
          <a:stretch>
            <a:fillRect/>
          </a:stretch>
        </p:blipFill>
        <p:spPr>
          <a:xfrm>
            <a:off x="5010912" y="1014984"/>
            <a:ext cx="256032" cy="256032"/>
          </a:xfrm>
          <a:prstGeom prst="rect">
            <a:avLst/>
          </a:prstGeom>
        </p:spPr>
      </p:pic>
      <p:sp>
        <p:nvSpPr>
          <p:cNvPr id="25" name="Text 21"/>
          <p:cNvSpPr/>
          <p:nvPr/>
        </p:nvSpPr>
        <p:spPr>
          <a:xfrm>
            <a:off x="5349240" y="896112"/>
            <a:ext cx="347472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Specificity</a:t>
            </a:r>
            <a:endParaRPr lang="en-US" sz="1300" dirty="0"/>
          </a:p>
        </p:txBody>
      </p:sp>
      <p:sp>
        <p:nvSpPr>
          <p:cNvPr id="26" name="Text 22"/>
          <p:cNvSpPr/>
          <p:nvPr/>
        </p:nvSpPr>
        <p:spPr>
          <a:xfrm>
            <a:off x="5349240" y="1188720"/>
            <a:ext cx="3474720" cy="274320"/>
          </a:xfrm>
          <a:prstGeom prst="rect">
            <a:avLst/>
          </a:prstGeom>
          <a:noFill/>
          <a:ln/>
        </p:spPr>
        <p:txBody>
          <a:bodyPr wrap="square" lIns="0" tIns="0" rIns="0" bIns="0" rtlCol="0" anchor="ctr"/>
          <a:lstStyle/>
          <a:p>
            <a:pPr marL="0" indent="0">
              <a:buNone/>
            </a:pPr>
            <a:r>
              <a:rPr lang="en-US" sz="1100" dirty="0">
                <a:solidFill>
                  <a:srgbClr val="8899AA"/>
                </a:solidFill>
                <a:latin typeface="Calibri" pitchFamily="34" charset="0"/>
                <a:ea typeface="Calibri" pitchFamily="34" charset="-122"/>
                <a:cs typeface="Calibri" pitchFamily="34" charset="-120"/>
              </a:rPr>
              <a:t>Name real-ish organisations, roles, and actions — avoid vague generalities</a:t>
            </a:r>
            <a:endParaRPr lang="en-US" sz="1100" dirty="0"/>
          </a:p>
        </p:txBody>
      </p:sp>
      <p:sp>
        <p:nvSpPr>
          <p:cNvPr id="27" name="Shape 23"/>
          <p:cNvSpPr/>
          <p:nvPr/>
        </p:nvSpPr>
        <p:spPr>
          <a:xfrm>
            <a:off x="4892040" y="1627632"/>
            <a:ext cx="4023360" cy="713232"/>
          </a:xfrm>
          <a:prstGeom prst="rect">
            <a:avLst/>
          </a:prstGeom>
          <a:solidFill>
            <a:srgbClr val="1C1C30"/>
          </a:solidFill>
          <a:ln w="12700">
            <a:solidFill>
              <a:srgbClr val="2C2C42"/>
            </a:solidFill>
            <a:prstDash val="solid"/>
          </a:ln>
        </p:spPr>
      </p:sp>
      <p:pic>
        <p:nvPicPr>
          <p:cNvPr id="28" name="Image 2" descr="preencoded.png"/>
          <p:cNvPicPr>
            <a:picLocks noChangeAspect="1"/>
          </p:cNvPicPr>
          <p:nvPr/>
        </p:nvPicPr>
        <p:blipFill>
          <a:blip r:embed="rId4"/>
          <a:stretch>
            <a:fillRect/>
          </a:stretch>
        </p:blipFill>
        <p:spPr>
          <a:xfrm>
            <a:off x="5010912" y="1837944"/>
            <a:ext cx="256032" cy="256032"/>
          </a:xfrm>
          <a:prstGeom prst="rect">
            <a:avLst/>
          </a:prstGeom>
        </p:spPr>
      </p:pic>
      <p:sp>
        <p:nvSpPr>
          <p:cNvPr id="29" name="Text 24"/>
          <p:cNvSpPr/>
          <p:nvPr/>
        </p:nvSpPr>
        <p:spPr>
          <a:xfrm>
            <a:off x="5349240" y="1719072"/>
            <a:ext cx="347472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Complexity</a:t>
            </a:r>
            <a:endParaRPr lang="en-US" sz="1300" dirty="0"/>
          </a:p>
        </p:txBody>
      </p:sp>
      <p:sp>
        <p:nvSpPr>
          <p:cNvPr id="30" name="Text 25"/>
          <p:cNvSpPr/>
          <p:nvPr/>
        </p:nvSpPr>
        <p:spPr>
          <a:xfrm>
            <a:off x="5349240" y="2011680"/>
            <a:ext cx="3474720" cy="274320"/>
          </a:xfrm>
          <a:prstGeom prst="rect">
            <a:avLst/>
          </a:prstGeom>
          <a:noFill/>
          <a:ln/>
        </p:spPr>
        <p:txBody>
          <a:bodyPr wrap="square" lIns="0" tIns="0" rIns="0" bIns="0" rtlCol="0" anchor="ctr"/>
          <a:lstStyle/>
          <a:p>
            <a:pPr marL="0" indent="0">
              <a:buNone/>
            </a:pPr>
            <a:r>
              <a:rPr lang="en-US" sz="1100" dirty="0">
                <a:solidFill>
                  <a:srgbClr val="8899AA"/>
                </a:solidFill>
                <a:latin typeface="Calibri" pitchFamily="34" charset="0"/>
                <a:ea typeface="Calibri" pitchFamily="34" charset="-122"/>
                <a:cs typeface="Calibri" pitchFamily="34" charset="-120"/>
              </a:rPr>
              <a:t>The best cases have no obvious villain — failure emerges from a system, not one person</a:t>
            </a:r>
            <a:endParaRPr lang="en-US" sz="1100" dirty="0"/>
          </a:p>
        </p:txBody>
      </p:sp>
      <p:sp>
        <p:nvSpPr>
          <p:cNvPr id="31" name="Shape 26"/>
          <p:cNvSpPr/>
          <p:nvPr/>
        </p:nvSpPr>
        <p:spPr>
          <a:xfrm>
            <a:off x="4892040" y="2450592"/>
            <a:ext cx="4023360" cy="713232"/>
          </a:xfrm>
          <a:prstGeom prst="rect">
            <a:avLst/>
          </a:prstGeom>
          <a:solidFill>
            <a:srgbClr val="1C1C30"/>
          </a:solidFill>
          <a:ln w="12700">
            <a:solidFill>
              <a:srgbClr val="2C2C42"/>
            </a:solidFill>
            <a:prstDash val="solid"/>
          </a:ln>
        </p:spPr>
      </p:sp>
      <p:pic>
        <p:nvPicPr>
          <p:cNvPr id="32" name="Image 3" descr="preencoded.png"/>
          <p:cNvPicPr>
            <a:picLocks noChangeAspect="1"/>
          </p:cNvPicPr>
          <p:nvPr/>
        </p:nvPicPr>
        <p:blipFill>
          <a:blip r:embed="rId4"/>
          <a:stretch>
            <a:fillRect/>
          </a:stretch>
        </p:blipFill>
        <p:spPr>
          <a:xfrm>
            <a:off x="5010912" y="2660904"/>
            <a:ext cx="256032" cy="256032"/>
          </a:xfrm>
          <a:prstGeom prst="rect">
            <a:avLst/>
          </a:prstGeom>
        </p:spPr>
      </p:pic>
      <p:sp>
        <p:nvSpPr>
          <p:cNvPr id="33" name="Text 27"/>
          <p:cNvSpPr/>
          <p:nvPr/>
        </p:nvSpPr>
        <p:spPr>
          <a:xfrm>
            <a:off x="5349240" y="2542032"/>
            <a:ext cx="347472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Teachability</a:t>
            </a:r>
            <a:endParaRPr lang="en-US" sz="1300" dirty="0"/>
          </a:p>
        </p:txBody>
      </p:sp>
      <p:sp>
        <p:nvSpPr>
          <p:cNvPr id="34" name="Text 28"/>
          <p:cNvSpPr/>
          <p:nvPr/>
        </p:nvSpPr>
        <p:spPr>
          <a:xfrm>
            <a:off x="5349240" y="2834640"/>
            <a:ext cx="3474720" cy="274320"/>
          </a:xfrm>
          <a:prstGeom prst="rect">
            <a:avLst/>
          </a:prstGeom>
          <a:noFill/>
          <a:ln/>
        </p:spPr>
        <p:txBody>
          <a:bodyPr wrap="square" lIns="0" tIns="0" rIns="0" bIns="0" rtlCol="0" anchor="ctr"/>
          <a:lstStyle/>
          <a:p>
            <a:pPr marL="0" indent="0">
              <a:buNone/>
            </a:pPr>
            <a:r>
              <a:rPr lang="en-US" sz="1100" dirty="0">
                <a:solidFill>
                  <a:srgbClr val="8899AA"/>
                </a:solidFill>
                <a:latin typeface="Calibri" pitchFamily="34" charset="0"/>
                <a:ea typeface="Calibri" pitchFamily="34" charset="-122"/>
                <a:cs typeface="Calibri" pitchFamily="34" charset="-120"/>
              </a:rPr>
              <a:t>Your questions should have no single right answer — they should provoke genuine debate</a:t>
            </a:r>
            <a:endParaRPr lang="en-US" sz="1100" dirty="0"/>
          </a:p>
        </p:txBody>
      </p:sp>
      <p:sp>
        <p:nvSpPr>
          <p:cNvPr id="35" name="Shape 29"/>
          <p:cNvSpPr/>
          <p:nvPr/>
        </p:nvSpPr>
        <p:spPr>
          <a:xfrm>
            <a:off x="4892040" y="3273552"/>
            <a:ext cx="4023360" cy="713232"/>
          </a:xfrm>
          <a:prstGeom prst="rect">
            <a:avLst/>
          </a:prstGeom>
          <a:solidFill>
            <a:srgbClr val="1C1C30"/>
          </a:solidFill>
          <a:ln w="12700">
            <a:solidFill>
              <a:srgbClr val="2C2C42"/>
            </a:solidFill>
            <a:prstDash val="solid"/>
          </a:ln>
        </p:spPr>
      </p:sp>
      <p:pic>
        <p:nvPicPr>
          <p:cNvPr id="36" name="Image 4" descr="preencoded.png"/>
          <p:cNvPicPr>
            <a:picLocks noChangeAspect="1"/>
          </p:cNvPicPr>
          <p:nvPr/>
        </p:nvPicPr>
        <p:blipFill>
          <a:blip r:embed="rId4"/>
          <a:stretch>
            <a:fillRect/>
          </a:stretch>
        </p:blipFill>
        <p:spPr>
          <a:xfrm>
            <a:off x="5010912" y="3483864"/>
            <a:ext cx="256032" cy="256032"/>
          </a:xfrm>
          <a:prstGeom prst="rect">
            <a:avLst/>
          </a:prstGeom>
        </p:spPr>
      </p:pic>
      <p:sp>
        <p:nvSpPr>
          <p:cNvPr id="37" name="Text 30"/>
          <p:cNvSpPr/>
          <p:nvPr/>
        </p:nvSpPr>
        <p:spPr>
          <a:xfrm>
            <a:off x="5349240" y="3364992"/>
            <a:ext cx="347472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Dual perspective</a:t>
            </a:r>
            <a:endParaRPr lang="en-US" sz="1300" dirty="0"/>
          </a:p>
        </p:txBody>
      </p:sp>
      <p:sp>
        <p:nvSpPr>
          <p:cNvPr id="38" name="Text 31"/>
          <p:cNvSpPr/>
          <p:nvPr/>
        </p:nvSpPr>
        <p:spPr>
          <a:xfrm>
            <a:off x="5349240" y="3657600"/>
            <a:ext cx="3474720" cy="274320"/>
          </a:xfrm>
          <a:prstGeom prst="rect">
            <a:avLst/>
          </a:prstGeom>
          <a:noFill/>
          <a:ln/>
        </p:spPr>
        <p:txBody>
          <a:bodyPr wrap="square" lIns="0" tIns="0" rIns="0" bIns="0" rtlCol="0" anchor="ctr"/>
          <a:lstStyle/>
          <a:p>
            <a:pPr marL="0" indent="0">
              <a:buNone/>
            </a:pPr>
            <a:r>
              <a:rPr lang="en-US" sz="1100" dirty="0">
                <a:solidFill>
                  <a:srgbClr val="8899AA"/>
                </a:solidFill>
                <a:latin typeface="Calibri" pitchFamily="34" charset="0"/>
                <a:ea typeface="Calibri" pitchFamily="34" charset="-122"/>
                <a:cs typeface="Calibri" pitchFamily="34" charset="-120"/>
              </a:rPr>
              <a:t>Present the failure from TWO stakeholder viewpoints — not just leadership's</a:t>
            </a:r>
            <a:endParaRPr lang="en-US" sz="1100" dirty="0"/>
          </a:p>
        </p:txBody>
      </p:sp>
      <p:sp>
        <p:nvSpPr>
          <p:cNvPr id="39" name="Shape 32"/>
          <p:cNvSpPr/>
          <p:nvPr/>
        </p:nvSpPr>
        <p:spPr>
          <a:xfrm>
            <a:off x="4892040" y="4096512"/>
            <a:ext cx="4023360" cy="713232"/>
          </a:xfrm>
          <a:prstGeom prst="rect">
            <a:avLst/>
          </a:prstGeom>
          <a:solidFill>
            <a:srgbClr val="1C1C30"/>
          </a:solidFill>
          <a:ln w="12700">
            <a:solidFill>
              <a:srgbClr val="2C2C42"/>
            </a:solidFill>
            <a:prstDash val="solid"/>
          </a:ln>
        </p:spPr>
      </p:sp>
      <p:pic>
        <p:nvPicPr>
          <p:cNvPr id="40" name="Image 5" descr="preencoded.png"/>
          <p:cNvPicPr>
            <a:picLocks noChangeAspect="1"/>
          </p:cNvPicPr>
          <p:nvPr/>
        </p:nvPicPr>
        <p:blipFill>
          <a:blip r:embed="rId4"/>
          <a:stretch>
            <a:fillRect/>
          </a:stretch>
        </p:blipFill>
        <p:spPr>
          <a:xfrm>
            <a:off x="5010912" y="4306824"/>
            <a:ext cx="256032" cy="256032"/>
          </a:xfrm>
          <a:prstGeom prst="rect">
            <a:avLst/>
          </a:prstGeom>
        </p:spPr>
      </p:pic>
      <p:sp>
        <p:nvSpPr>
          <p:cNvPr id="41" name="Text 33"/>
          <p:cNvSpPr/>
          <p:nvPr/>
        </p:nvSpPr>
        <p:spPr>
          <a:xfrm>
            <a:off x="5349240" y="4187952"/>
            <a:ext cx="347472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The 'so what'</a:t>
            </a:r>
            <a:endParaRPr lang="en-US" sz="1300" dirty="0"/>
          </a:p>
        </p:txBody>
      </p:sp>
      <p:sp>
        <p:nvSpPr>
          <p:cNvPr id="42" name="Text 34"/>
          <p:cNvSpPr/>
          <p:nvPr/>
        </p:nvSpPr>
        <p:spPr>
          <a:xfrm>
            <a:off x="5349240" y="4480560"/>
            <a:ext cx="3474720" cy="274320"/>
          </a:xfrm>
          <a:prstGeom prst="rect">
            <a:avLst/>
          </a:prstGeom>
          <a:noFill/>
          <a:ln/>
        </p:spPr>
        <p:txBody>
          <a:bodyPr wrap="square" lIns="0" tIns="0" rIns="0" bIns="0" rtlCol="0" anchor="ctr"/>
          <a:lstStyle/>
          <a:p>
            <a:pPr marL="0" indent="0">
              <a:buNone/>
            </a:pPr>
            <a:r>
              <a:rPr lang="en-US" sz="1100" dirty="0">
                <a:solidFill>
                  <a:srgbClr val="8899AA"/>
                </a:solidFill>
                <a:latin typeface="Calibri" pitchFamily="34" charset="0"/>
                <a:ea typeface="Calibri" pitchFamily="34" charset="-122"/>
                <a:cs typeface="Calibri" pitchFamily="34" charset="-120"/>
              </a:rPr>
              <a:t>End with a clear lesson that connects to a framework from this module</a:t>
            </a:r>
            <a:endParaRPr lang="en-US" sz="1100" dirty="0"/>
          </a:p>
        </p:txBody>
      </p:sp>
      <p:sp>
        <p:nvSpPr>
          <p:cNvPr id="43" name="Shape 35"/>
          <p:cNvSpPr/>
          <p:nvPr/>
        </p:nvSpPr>
        <p:spPr>
          <a:xfrm>
            <a:off x="4892040" y="4645152"/>
            <a:ext cx="4023360" cy="420624"/>
          </a:xfrm>
          <a:prstGeom prst="rect">
            <a:avLst/>
          </a:prstGeom>
          <a:solidFill>
            <a:srgbClr val="C0392B"/>
          </a:solidFill>
          <a:ln w="12700">
            <a:solidFill>
              <a:srgbClr val="C0392B"/>
            </a:solidFill>
            <a:prstDash val="solid"/>
          </a:ln>
        </p:spPr>
      </p:sp>
      <p:sp>
        <p:nvSpPr>
          <p:cNvPr id="44" name="Text 36"/>
          <p:cNvSpPr/>
          <p:nvPr/>
        </p:nvSpPr>
        <p:spPr>
          <a:xfrm>
            <a:off x="4983480" y="4681728"/>
            <a:ext cx="3840480" cy="329184"/>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  30 minutes total — 20 min build · 5 min present · 5 min Q&amp;A</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F39C12"/>
          </a:solidFill>
          <a:ln w="12700">
            <a:solidFill>
              <a:srgbClr val="F39C12"/>
            </a:solidFill>
            <a:prstDash val="solid"/>
          </a:ln>
        </p:spPr>
      </p:sp>
      <p:sp>
        <p:nvSpPr>
          <p:cNvPr id="3" name="Shape 1"/>
          <p:cNvSpPr/>
          <p:nvPr/>
        </p:nvSpPr>
        <p:spPr>
          <a:xfrm>
            <a:off x="8961120" y="0"/>
            <a:ext cx="182880" cy="5143500"/>
          </a:xfrm>
          <a:prstGeom prst="rect">
            <a:avLst/>
          </a:prstGeom>
          <a:solidFill>
            <a:srgbClr val="F39C12"/>
          </a:solidFill>
          <a:ln w="12700">
            <a:solidFill>
              <a:srgbClr val="F39C12"/>
            </a:solidFill>
            <a:prstDash val="solid"/>
          </a:ln>
        </p:spPr>
      </p:sp>
      <p:sp>
        <p:nvSpPr>
          <p:cNvPr id="4" name="Text 2"/>
          <p:cNvSpPr/>
          <p:nvPr/>
        </p:nvSpPr>
        <p:spPr>
          <a:xfrm>
            <a:off x="457200" y="347472"/>
            <a:ext cx="8229600" cy="457200"/>
          </a:xfrm>
          <a:prstGeom prst="rect">
            <a:avLst/>
          </a:prstGeom>
          <a:noFill/>
          <a:ln/>
        </p:spPr>
        <p:txBody>
          <a:bodyPr wrap="square" rtlCol="0" anchor="ctr"/>
          <a:lstStyle/>
          <a:p>
            <a:pPr marL="0" indent="0" algn="ctr">
              <a:buNone/>
            </a:pPr>
            <a:r>
              <a:rPr lang="en-US" sz="1400" b="1" dirty="0">
                <a:solidFill>
                  <a:srgbClr val="F39C12"/>
                </a:solidFill>
                <a:latin typeface="Calibri" pitchFamily="34" charset="0"/>
                <a:ea typeface="Calibri" pitchFamily="34" charset="-122"/>
                <a:cs typeface="Calibri" pitchFamily="34" charset="-120"/>
              </a:rPr>
              <a:t>Module Reflection</a:t>
            </a:r>
            <a:endParaRPr lang="en-US" sz="1400" dirty="0"/>
          </a:p>
        </p:txBody>
      </p:sp>
      <p:sp>
        <p:nvSpPr>
          <p:cNvPr id="5" name="Text 3"/>
          <p:cNvSpPr/>
          <p:nvPr/>
        </p:nvSpPr>
        <p:spPr>
          <a:xfrm>
            <a:off x="457200" y="841248"/>
            <a:ext cx="8229600" cy="548640"/>
          </a:xfrm>
          <a:prstGeom prst="rect">
            <a:avLst/>
          </a:prstGeom>
          <a:noFill/>
          <a:ln/>
        </p:spPr>
        <p:txBody>
          <a:bodyPr wrap="square"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Three Questions to Leave With</a:t>
            </a:r>
            <a:endParaRPr lang="en-US" sz="3200" dirty="0"/>
          </a:p>
        </p:txBody>
      </p:sp>
      <p:sp>
        <p:nvSpPr>
          <p:cNvPr id="6" name="Shape 4"/>
          <p:cNvSpPr/>
          <p:nvPr/>
        </p:nvSpPr>
        <p:spPr>
          <a:xfrm>
            <a:off x="457200" y="1554480"/>
            <a:ext cx="8229600" cy="960120"/>
          </a:xfrm>
          <a:prstGeom prst="rect">
            <a:avLst/>
          </a:prstGeom>
          <a:solidFill>
            <a:srgbClr val="1E1E38"/>
          </a:solidFill>
          <a:ln w="19050">
            <a:solidFill>
              <a:srgbClr val="C0392B"/>
            </a:solidFill>
            <a:prstDash val="solid"/>
          </a:ln>
        </p:spPr>
      </p:sp>
      <p:sp>
        <p:nvSpPr>
          <p:cNvPr id="7" name="Shape 5"/>
          <p:cNvSpPr/>
          <p:nvPr/>
        </p:nvSpPr>
        <p:spPr>
          <a:xfrm>
            <a:off x="594360" y="1792224"/>
            <a:ext cx="475488" cy="475488"/>
          </a:xfrm>
          <a:prstGeom prst="ellipse">
            <a:avLst/>
          </a:prstGeom>
          <a:solidFill>
            <a:srgbClr val="C0392B"/>
          </a:solidFill>
          <a:ln w="12700">
            <a:solidFill>
              <a:srgbClr val="C0392B"/>
            </a:solidFill>
            <a:prstDash val="solid"/>
          </a:ln>
        </p:spPr>
      </p:sp>
      <p:sp>
        <p:nvSpPr>
          <p:cNvPr id="8" name="Text 6"/>
          <p:cNvSpPr/>
          <p:nvPr/>
        </p:nvSpPr>
        <p:spPr>
          <a:xfrm>
            <a:off x="594360" y="1792224"/>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01</a:t>
            </a:r>
            <a:endParaRPr lang="en-US" sz="1400" dirty="0"/>
          </a:p>
        </p:txBody>
      </p:sp>
      <p:sp>
        <p:nvSpPr>
          <p:cNvPr id="9" name="Text 7"/>
          <p:cNvSpPr/>
          <p:nvPr/>
        </p:nvSpPr>
        <p:spPr>
          <a:xfrm>
            <a:off x="1170432" y="1719072"/>
            <a:ext cx="7315200" cy="640080"/>
          </a:xfrm>
          <a:prstGeom prst="rect">
            <a:avLst/>
          </a:prstGeom>
          <a:noFill/>
          <a:ln/>
        </p:spPr>
        <p:txBody>
          <a:bodyPr wrap="square" rtlCol="0" anchor="ctr"/>
          <a:lstStyle/>
          <a:p>
            <a:pPr marL="0" indent="0">
              <a:buNone/>
            </a:pPr>
            <a:r>
              <a:rPr lang="en-US" sz="1300" dirty="0">
                <a:solidFill>
                  <a:srgbClr val="D0DCE8"/>
                </a:solidFill>
                <a:latin typeface="Calibri" pitchFamily="34" charset="0"/>
                <a:ea typeface="Calibri" pitchFamily="34" charset="-122"/>
                <a:cs typeface="Calibri" pitchFamily="34" charset="-120"/>
              </a:rPr>
              <a:t>Think of a programme or project you have worked on or observed. Who was missing from the stakeholder table — and what was the cost of their absence?</a:t>
            </a:r>
            <a:endParaRPr lang="en-US" sz="1300" dirty="0"/>
          </a:p>
        </p:txBody>
      </p:sp>
      <p:sp>
        <p:nvSpPr>
          <p:cNvPr id="10" name="Shape 8"/>
          <p:cNvSpPr/>
          <p:nvPr/>
        </p:nvSpPr>
        <p:spPr>
          <a:xfrm>
            <a:off x="457200" y="2651760"/>
            <a:ext cx="8229600" cy="960120"/>
          </a:xfrm>
          <a:prstGeom prst="rect">
            <a:avLst/>
          </a:prstGeom>
          <a:solidFill>
            <a:srgbClr val="1E1E38"/>
          </a:solidFill>
          <a:ln w="19050">
            <a:solidFill>
              <a:srgbClr val="F39C12"/>
            </a:solidFill>
            <a:prstDash val="solid"/>
          </a:ln>
        </p:spPr>
      </p:sp>
      <p:sp>
        <p:nvSpPr>
          <p:cNvPr id="11" name="Shape 9"/>
          <p:cNvSpPr/>
          <p:nvPr/>
        </p:nvSpPr>
        <p:spPr>
          <a:xfrm>
            <a:off x="594360" y="2889504"/>
            <a:ext cx="475488" cy="475488"/>
          </a:xfrm>
          <a:prstGeom prst="ellipse">
            <a:avLst/>
          </a:prstGeom>
          <a:solidFill>
            <a:srgbClr val="F39C12"/>
          </a:solidFill>
          <a:ln w="12700">
            <a:solidFill>
              <a:srgbClr val="F39C12"/>
            </a:solidFill>
            <a:prstDash val="solid"/>
          </a:ln>
        </p:spPr>
      </p:sp>
      <p:sp>
        <p:nvSpPr>
          <p:cNvPr id="12" name="Text 10"/>
          <p:cNvSpPr/>
          <p:nvPr/>
        </p:nvSpPr>
        <p:spPr>
          <a:xfrm>
            <a:off x="594360" y="2889504"/>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02</a:t>
            </a:r>
            <a:endParaRPr lang="en-US" sz="1400" dirty="0"/>
          </a:p>
        </p:txBody>
      </p:sp>
      <p:sp>
        <p:nvSpPr>
          <p:cNvPr id="13" name="Text 11"/>
          <p:cNvSpPr/>
          <p:nvPr/>
        </p:nvSpPr>
        <p:spPr>
          <a:xfrm>
            <a:off x="1170432" y="2816352"/>
            <a:ext cx="7315200" cy="640080"/>
          </a:xfrm>
          <a:prstGeom prst="rect">
            <a:avLst/>
          </a:prstGeom>
          <a:noFill/>
          <a:ln/>
        </p:spPr>
        <p:txBody>
          <a:bodyPr wrap="square" rtlCol="0" anchor="ctr"/>
          <a:lstStyle/>
          <a:p>
            <a:pPr marL="0" indent="0">
              <a:buNone/>
            </a:pPr>
            <a:r>
              <a:rPr lang="en-US" sz="1300" dirty="0">
                <a:solidFill>
                  <a:srgbClr val="D0DCE8"/>
                </a:solidFill>
                <a:latin typeface="Calibri" pitchFamily="34" charset="0"/>
                <a:ea typeface="Calibri" pitchFamily="34" charset="-122"/>
                <a:cs typeface="Calibri" pitchFamily="34" charset="-120"/>
              </a:rPr>
              <a:t>If you had to introduce one structural change to how your organisation currently manages stakeholders, what would it be — and what resistance would you expect?</a:t>
            </a:r>
            <a:endParaRPr lang="en-US" sz="1300" dirty="0"/>
          </a:p>
        </p:txBody>
      </p:sp>
      <p:sp>
        <p:nvSpPr>
          <p:cNvPr id="14" name="Shape 12"/>
          <p:cNvSpPr/>
          <p:nvPr/>
        </p:nvSpPr>
        <p:spPr>
          <a:xfrm>
            <a:off x="457200" y="3749040"/>
            <a:ext cx="8229600" cy="960120"/>
          </a:xfrm>
          <a:prstGeom prst="rect">
            <a:avLst/>
          </a:prstGeom>
          <a:solidFill>
            <a:srgbClr val="1E1E38"/>
          </a:solidFill>
          <a:ln w="19050">
            <a:solidFill>
              <a:srgbClr val="1B998B"/>
            </a:solidFill>
            <a:prstDash val="solid"/>
          </a:ln>
        </p:spPr>
      </p:sp>
      <p:sp>
        <p:nvSpPr>
          <p:cNvPr id="15" name="Shape 13"/>
          <p:cNvSpPr/>
          <p:nvPr/>
        </p:nvSpPr>
        <p:spPr>
          <a:xfrm>
            <a:off x="594360" y="3986784"/>
            <a:ext cx="475488" cy="475488"/>
          </a:xfrm>
          <a:prstGeom prst="ellipse">
            <a:avLst/>
          </a:prstGeom>
          <a:solidFill>
            <a:srgbClr val="1B998B"/>
          </a:solidFill>
          <a:ln w="12700">
            <a:solidFill>
              <a:srgbClr val="1B998B"/>
            </a:solidFill>
            <a:prstDash val="solid"/>
          </a:ln>
        </p:spPr>
      </p:sp>
      <p:sp>
        <p:nvSpPr>
          <p:cNvPr id="16" name="Text 14"/>
          <p:cNvSpPr/>
          <p:nvPr/>
        </p:nvSpPr>
        <p:spPr>
          <a:xfrm>
            <a:off x="594360" y="3986784"/>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03</a:t>
            </a:r>
            <a:endParaRPr lang="en-US" sz="1400" dirty="0"/>
          </a:p>
        </p:txBody>
      </p:sp>
      <p:sp>
        <p:nvSpPr>
          <p:cNvPr id="17" name="Text 15"/>
          <p:cNvSpPr/>
          <p:nvPr/>
        </p:nvSpPr>
        <p:spPr>
          <a:xfrm>
            <a:off x="1170432" y="3913632"/>
            <a:ext cx="7315200" cy="640080"/>
          </a:xfrm>
          <a:prstGeom prst="rect">
            <a:avLst/>
          </a:prstGeom>
          <a:noFill/>
          <a:ln/>
        </p:spPr>
        <p:txBody>
          <a:bodyPr wrap="square" rtlCol="0" anchor="ctr"/>
          <a:lstStyle/>
          <a:p>
            <a:pPr marL="0" indent="0">
              <a:buNone/>
            </a:pPr>
            <a:r>
              <a:rPr lang="en-US" sz="1300" dirty="0">
                <a:solidFill>
                  <a:srgbClr val="D0DCE8"/>
                </a:solidFill>
                <a:latin typeface="Calibri" pitchFamily="34" charset="0"/>
                <a:ea typeface="Calibri" pitchFamily="34" charset="-122"/>
                <a:cs typeface="Calibri" pitchFamily="34" charset="-120"/>
              </a:rPr>
              <a:t>Stakeholder management is fundamentally about trust. What is one thing you personally commit to doing differently in your next program, starting from tomorrow?</a:t>
            </a:r>
            <a:endParaRPr lang="en-US" sz="1300" dirty="0"/>
          </a:p>
        </p:txBody>
      </p:sp>
      <p:sp>
        <p:nvSpPr>
          <p:cNvPr id="18" name="Shape 16"/>
          <p:cNvSpPr/>
          <p:nvPr/>
        </p:nvSpPr>
        <p:spPr>
          <a:xfrm>
            <a:off x="182880" y="4681728"/>
            <a:ext cx="8778240" cy="402336"/>
          </a:xfrm>
          <a:prstGeom prst="rect">
            <a:avLst/>
          </a:prstGeom>
          <a:solidFill>
            <a:srgbClr val="111122"/>
          </a:solidFill>
          <a:ln w="12700">
            <a:solidFill>
              <a:srgbClr val="111122"/>
            </a:solidFill>
            <a:prstDash val="solid"/>
          </a:ln>
        </p:spPr>
      </p:sp>
      <p:sp>
        <p:nvSpPr>
          <p:cNvPr id="19" name="Text 17"/>
          <p:cNvSpPr/>
          <p:nvPr/>
        </p:nvSpPr>
        <p:spPr>
          <a:xfrm>
            <a:off x="457200" y="4718304"/>
            <a:ext cx="8412480" cy="310896"/>
          </a:xfrm>
          <a:prstGeom prst="rect">
            <a:avLst/>
          </a:prstGeom>
          <a:noFill/>
          <a:ln/>
        </p:spPr>
        <p:txBody>
          <a:bodyPr wrap="square" rtlCol="0" anchor="ctr"/>
          <a:lstStyle/>
          <a:p>
            <a:pPr marL="0" indent="0" algn="ctr">
              <a:buNone/>
            </a:pPr>
            <a:r>
              <a:rPr lang="en-US" sz="1100" dirty="0">
                <a:solidFill>
                  <a:srgbClr val="6E7E8E"/>
                </a:solidFill>
                <a:latin typeface="Calibri" pitchFamily="34" charset="0"/>
                <a:ea typeface="Calibri" pitchFamily="34" charset="-122"/>
                <a:cs typeface="Calibri" pitchFamily="34" charset="-120"/>
              </a:rPr>
              <a:t>Stakeholder Management Training · Applied Scenarios &amp; Case Studies · End of Module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457200" y="228600"/>
            <a:ext cx="8229600" cy="658368"/>
          </a:xfrm>
          <a:prstGeom prst="rect">
            <a:avLst/>
          </a:prstGeom>
          <a:noFill/>
          <a:ln/>
        </p:spPr>
        <p:txBody>
          <a:bodyPr wrap="square" rtlCol="0" anchor="ctr"/>
          <a:lstStyle/>
          <a:p>
            <a:pPr marL="0" indent="0">
              <a:buNone/>
            </a:pPr>
            <a:r>
              <a:rPr lang="en-US" sz="3400" b="1" dirty="0">
                <a:solidFill>
                  <a:srgbClr val="1A1A2E"/>
                </a:solidFill>
                <a:latin typeface="Georgia" pitchFamily="34" charset="0"/>
                <a:ea typeface="Georgia" pitchFamily="34" charset="-122"/>
                <a:cs typeface="Georgia" pitchFamily="34" charset="-120"/>
              </a:rPr>
              <a:t>How to Use This Module</a:t>
            </a:r>
            <a:endParaRPr lang="en-US" sz="3400" dirty="0"/>
          </a:p>
        </p:txBody>
      </p:sp>
      <p:sp>
        <p:nvSpPr>
          <p:cNvPr id="3" name="Text 1"/>
          <p:cNvSpPr/>
          <p:nvPr/>
        </p:nvSpPr>
        <p:spPr>
          <a:xfrm>
            <a:off x="457200" y="896112"/>
            <a:ext cx="8229600" cy="320040"/>
          </a:xfrm>
          <a:prstGeom prst="rect">
            <a:avLst/>
          </a:prstGeom>
          <a:noFill/>
          <a:ln/>
        </p:spPr>
        <p:txBody>
          <a:bodyPr wrap="square" rtlCol="0" anchor="ctr"/>
          <a:lstStyle/>
          <a:p>
            <a:pPr marL="0" indent="0">
              <a:buNone/>
            </a:pPr>
            <a:r>
              <a:rPr lang="en-US" sz="1350" i="1" dirty="0">
                <a:solidFill>
                  <a:srgbClr val="5D6D7E"/>
                </a:solidFill>
                <a:latin typeface="Calibri" pitchFamily="34" charset="0"/>
                <a:ea typeface="Calibri" pitchFamily="34" charset="-122"/>
                <a:cs typeface="Calibri" pitchFamily="34" charset="-120"/>
              </a:rPr>
              <a:t>Each case follows the same structure — designed for group discussion and creative thinking.</a:t>
            </a:r>
            <a:endParaRPr lang="en-US" sz="1350" dirty="0"/>
          </a:p>
        </p:txBody>
      </p:sp>
      <p:sp>
        <p:nvSpPr>
          <p:cNvPr id="4" name="Shape 2"/>
          <p:cNvSpPr/>
          <p:nvPr/>
        </p:nvSpPr>
        <p:spPr>
          <a:xfrm>
            <a:off x="320040" y="1371600"/>
            <a:ext cx="2633472" cy="1463040"/>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457200" y="1508760"/>
            <a:ext cx="475488" cy="475488"/>
          </a:xfrm>
          <a:prstGeom prst="ellipse">
            <a:avLst/>
          </a:prstGeom>
          <a:solidFill>
            <a:srgbClr val="1A1A2E"/>
          </a:solidFill>
          <a:ln w="12700">
            <a:solidFill>
              <a:srgbClr val="1A1A2E"/>
            </a:solidFill>
            <a:prstDash val="solid"/>
          </a:ln>
        </p:spPr>
      </p:sp>
      <p:sp>
        <p:nvSpPr>
          <p:cNvPr id="6" name="Text 4"/>
          <p:cNvSpPr/>
          <p:nvPr/>
        </p:nvSpPr>
        <p:spPr>
          <a:xfrm>
            <a:off x="457200" y="1508760"/>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01</a:t>
            </a:r>
            <a:endParaRPr lang="en-US" sz="1400" dirty="0"/>
          </a:p>
        </p:txBody>
      </p:sp>
      <p:sp>
        <p:nvSpPr>
          <p:cNvPr id="7" name="Text 5"/>
          <p:cNvSpPr/>
          <p:nvPr/>
        </p:nvSpPr>
        <p:spPr>
          <a:xfrm>
            <a:off x="1033272" y="1536192"/>
            <a:ext cx="18105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Read the Case</a:t>
            </a:r>
            <a:endParaRPr lang="en-US" sz="1200" dirty="0"/>
          </a:p>
        </p:txBody>
      </p:sp>
      <p:sp>
        <p:nvSpPr>
          <p:cNvPr id="8" name="Text 6"/>
          <p:cNvSpPr/>
          <p:nvPr/>
        </p:nvSpPr>
        <p:spPr>
          <a:xfrm>
            <a:off x="457200" y="2103120"/>
            <a:ext cx="2377440" cy="658368"/>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A real-world scenario is presented — a company, a program, a crisis. Read it carefully before discussing.</a:t>
            </a:r>
            <a:endParaRPr lang="en-US" sz="1050" dirty="0"/>
          </a:p>
        </p:txBody>
      </p:sp>
      <p:sp>
        <p:nvSpPr>
          <p:cNvPr id="9" name="Shape 7"/>
          <p:cNvSpPr/>
          <p:nvPr/>
        </p:nvSpPr>
        <p:spPr>
          <a:xfrm>
            <a:off x="3136392" y="1371600"/>
            <a:ext cx="2633472" cy="1463040"/>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0" name="Shape 8"/>
          <p:cNvSpPr/>
          <p:nvPr/>
        </p:nvSpPr>
        <p:spPr>
          <a:xfrm>
            <a:off x="3273552" y="1508760"/>
            <a:ext cx="475488" cy="475488"/>
          </a:xfrm>
          <a:prstGeom prst="ellipse">
            <a:avLst/>
          </a:prstGeom>
          <a:solidFill>
            <a:srgbClr val="C0392B"/>
          </a:solidFill>
          <a:ln w="12700">
            <a:solidFill>
              <a:srgbClr val="C0392B"/>
            </a:solidFill>
            <a:prstDash val="solid"/>
          </a:ln>
        </p:spPr>
      </p:sp>
      <p:sp>
        <p:nvSpPr>
          <p:cNvPr id="11" name="Text 9"/>
          <p:cNvSpPr/>
          <p:nvPr/>
        </p:nvSpPr>
        <p:spPr>
          <a:xfrm>
            <a:off x="3273552" y="1508760"/>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02</a:t>
            </a:r>
            <a:endParaRPr lang="en-US" sz="1400" dirty="0"/>
          </a:p>
        </p:txBody>
      </p:sp>
      <p:sp>
        <p:nvSpPr>
          <p:cNvPr id="12" name="Text 10"/>
          <p:cNvSpPr/>
          <p:nvPr/>
        </p:nvSpPr>
        <p:spPr>
          <a:xfrm>
            <a:off x="3849624" y="1536192"/>
            <a:ext cx="18105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Spot the Failure</a:t>
            </a:r>
            <a:endParaRPr lang="en-US" sz="1200" dirty="0"/>
          </a:p>
        </p:txBody>
      </p:sp>
      <p:sp>
        <p:nvSpPr>
          <p:cNvPr id="13" name="Text 11"/>
          <p:cNvSpPr/>
          <p:nvPr/>
        </p:nvSpPr>
        <p:spPr>
          <a:xfrm>
            <a:off x="3273552" y="2103120"/>
            <a:ext cx="2377440" cy="658368"/>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Identify WHAT went wrong. Use your stakeholder framework: identification, analysis, engagement, or communication?</a:t>
            </a:r>
            <a:endParaRPr lang="en-US" sz="1050" dirty="0"/>
          </a:p>
        </p:txBody>
      </p:sp>
      <p:sp>
        <p:nvSpPr>
          <p:cNvPr id="14" name="Shape 12"/>
          <p:cNvSpPr/>
          <p:nvPr/>
        </p:nvSpPr>
        <p:spPr>
          <a:xfrm>
            <a:off x="5952744" y="1371600"/>
            <a:ext cx="2633472" cy="1463040"/>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5" name="Shape 13"/>
          <p:cNvSpPr/>
          <p:nvPr/>
        </p:nvSpPr>
        <p:spPr>
          <a:xfrm>
            <a:off x="6089904" y="1508760"/>
            <a:ext cx="475488" cy="475488"/>
          </a:xfrm>
          <a:prstGeom prst="ellipse">
            <a:avLst/>
          </a:prstGeom>
          <a:solidFill>
            <a:srgbClr val="F39C12"/>
          </a:solidFill>
          <a:ln w="12700">
            <a:solidFill>
              <a:srgbClr val="F39C12"/>
            </a:solidFill>
            <a:prstDash val="solid"/>
          </a:ln>
        </p:spPr>
      </p:sp>
      <p:sp>
        <p:nvSpPr>
          <p:cNvPr id="16" name="Text 14"/>
          <p:cNvSpPr/>
          <p:nvPr/>
        </p:nvSpPr>
        <p:spPr>
          <a:xfrm>
            <a:off x="6089904" y="1508760"/>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03</a:t>
            </a:r>
            <a:endParaRPr lang="en-US" sz="1400" dirty="0"/>
          </a:p>
        </p:txBody>
      </p:sp>
      <p:sp>
        <p:nvSpPr>
          <p:cNvPr id="17" name="Text 15"/>
          <p:cNvSpPr/>
          <p:nvPr/>
        </p:nvSpPr>
        <p:spPr>
          <a:xfrm>
            <a:off x="6665976" y="1536192"/>
            <a:ext cx="18105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Diagnose the Root Cause</a:t>
            </a:r>
            <a:endParaRPr lang="en-US" sz="1200" dirty="0"/>
          </a:p>
        </p:txBody>
      </p:sp>
      <p:sp>
        <p:nvSpPr>
          <p:cNvPr id="18" name="Text 16"/>
          <p:cNvSpPr/>
          <p:nvPr/>
        </p:nvSpPr>
        <p:spPr>
          <a:xfrm>
            <a:off x="6089904" y="2103120"/>
            <a:ext cx="2377440" cy="658368"/>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Go deeper. WHY did it go wrong? Which bias, structural gap, or leadership failure was the true driver?</a:t>
            </a:r>
            <a:endParaRPr lang="en-US" sz="1050" dirty="0"/>
          </a:p>
        </p:txBody>
      </p:sp>
      <p:sp>
        <p:nvSpPr>
          <p:cNvPr id="19" name="Shape 17"/>
          <p:cNvSpPr/>
          <p:nvPr/>
        </p:nvSpPr>
        <p:spPr>
          <a:xfrm>
            <a:off x="1728216" y="3017520"/>
            <a:ext cx="2633472" cy="1463040"/>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20" name="Shape 18"/>
          <p:cNvSpPr/>
          <p:nvPr/>
        </p:nvSpPr>
        <p:spPr>
          <a:xfrm>
            <a:off x="1865376" y="3154680"/>
            <a:ext cx="475488" cy="475488"/>
          </a:xfrm>
          <a:prstGeom prst="ellipse">
            <a:avLst/>
          </a:prstGeom>
          <a:solidFill>
            <a:srgbClr val="1B6CA8"/>
          </a:solidFill>
          <a:ln w="12700">
            <a:solidFill>
              <a:srgbClr val="1B6CA8"/>
            </a:solidFill>
            <a:prstDash val="solid"/>
          </a:ln>
        </p:spPr>
      </p:sp>
      <p:sp>
        <p:nvSpPr>
          <p:cNvPr id="21" name="Text 19"/>
          <p:cNvSpPr/>
          <p:nvPr/>
        </p:nvSpPr>
        <p:spPr>
          <a:xfrm>
            <a:off x="1865376" y="3154680"/>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04</a:t>
            </a:r>
            <a:endParaRPr lang="en-US" sz="1400" dirty="0"/>
          </a:p>
        </p:txBody>
      </p:sp>
      <p:sp>
        <p:nvSpPr>
          <p:cNvPr id="22" name="Text 20"/>
          <p:cNvSpPr/>
          <p:nvPr/>
        </p:nvSpPr>
        <p:spPr>
          <a:xfrm>
            <a:off x="2441448" y="3182112"/>
            <a:ext cx="18105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Design the Fix</a:t>
            </a:r>
            <a:endParaRPr lang="en-US" sz="1200" dirty="0"/>
          </a:p>
        </p:txBody>
      </p:sp>
      <p:sp>
        <p:nvSpPr>
          <p:cNvPr id="23" name="Text 21"/>
          <p:cNvSpPr/>
          <p:nvPr/>
        </p:nvSpPr>
        <p:spPr>
          <a:xfrm>
            <a:off x="1865376" y="3749040"/>
            <a:ext cx="2377440" cy="658368"/>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What would YOU have done differently? Be specific — name the tool, the timing, and the stakeholder.</a:t>
            </a:r>
            <a:endParaRPr lang="en-US" sz="1050" dirty="0"/>
          </a:p>
        </p:txBody>
      </p:sp>
      <p:sp>
        <p:nvSpPr>
          <p:cNvPr id="24" name="Shape 22"/>
          <p:cNvSpPr/>
          <p:nvPr/>
        </p:nvSpPr>
        <p:spPr>
          <a:xfrm>
            <a:off x="4544568" y="3017520"/>
            <a:ext cx="2633472" cy="1463040"/>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25" name="Shape 23"/>
          <p:cNvSpPr/>
          <p:nvPr/>
        </p:nvSpPr>
        <p:spPr>
          <a:xfrm>
            <a:off x="4681728" y="3154680"/>
            <a:ext cx="475488" cy="475488"/>
          </a:xfrm>
          <a:prstGeom prst="ellipse">
            <a:avLst/>
          </a:prstGeom>
          <a:solidFill>
            <a:srgbClr val="1B998B"/>
          </a:solidFill>
          <a:ln w="12700">
            <a:solidFill>
              <a:srgbClr val="1B998B"/>
            </a:solidFill>
            <a:prstDash val="solid"/>
          </a:ln>
        </p:spPr>
      </p:sp>
      <p:sp>
        <p:nvSpPr>
          <p:cNvPr id="26" name="Text 24"/>
          <p:cNvSpPr/>
          <p:nvPr/>
        </p:nvSpPr>
        <p:spPr>
          <a:xfrm>
            <a:off x="4681728" y="3154680"/>
            <a:ext cx="475488" cy="475488"/>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05</a:t>
            </a:r>
            <a:endParaRPr lang="en-US" sz="1400" dirty="0"/>
          </a:p>
        </p:txBody>
      </p:sp>
      <p:sp>
        <p:nvSpPr>
          <p:cNvPr id="27" name="Text 25"/>
          <p:cNvSpPr/>
          <p:nvPr/>
        </p:nvSpPr>
        <p:spPr>
          <a:xfrm>
            <a:off x="5257800" y="3182112"/>
            <a:ext cx="1810512" cy="347472"/>
          </a:xfrm>
          <a:prstGeom prst="rect">
            <a:avLst/>
          </a:prstGeom>
          <a:noFill/>
          <a:ln/>
        </p:spPr>
        <p:txBody>
          <a:bodyPr wrap="square" lIns="0" tIns="0" rIns="0" bIns="0" rtlCol="0" anchor="ctr"/>
          <a:lstStyle/>
          <a:p>
            <a:pPr marL="0" indent="0">
              <a:buNone/>
            </a:pPr>
            <a:r>
              <a:rPr lang="en-US" sz="1200" b="1" dirty="0">
                <a:solidFill>
                  <a:srgbClr val="1A1A2E"/>
                </a:solidFill>
                <a:latin typeface="Calibri" pitchFamily="34" charset="0"/>
                <a:ea typeface="Calibri" pitchFamily="34" charset="-122"/>
                <a:cs typeface="Calibri" pitchFamily="34" charset="-120"/>
              </a:rPr>
              <a:t>Answer the Challenge Qs</a:t>
            </a:r>
            <a:endParaRPr lang="en-US" sz="1200" dirty="0"/>
          </a:p>
        </p:txBody>
      </p:sp>
      <p:sp>
        <p:nvSpPr>
          <p:cNvPr id="28" name="Text 26"/>
          <p:cNvSpPr/>
          <p:nvPr/>
        </p:nvSpPr>
        <p:spPr>
          <a:xfrm>
            <a:off x="4681728" y="3749040"/>
            <a:ext cx="2377440" cy="658368"/>
          </a:xfrm>
          <a:prstGeom prst="rect">
            <a:avLst/>
          </a:prstGeom>
          <a:noFill/>
          <a:ln/>
        </p:spPr>
        <p:txBody>
          <a:bodyPr wrap="square" lIns="0" tIns="0" rIns="0" bIns="0" rtlCol="0" anchor="ctr"/>
          <a:lstStyle/>
          <a:p>
            <a:pPr marL="0" indent="0">
              <a:buNone/>
            </a:pPr>
            <a:r>
              <a:rPr lang="en-US" sz="1050" dirty="0">
                <a:solidFill>
                  <a:srgbClr val="5D6D7E"/>
                </a:solidFill>
                <a:latin typeface="Calibri" pitchFamily="34" charset="0"/>
                <a:ea typeface="Calibri" pitchFamily="34" charset="-122"/>
                <a:cs typeface="Calibri" pitchFamily="34" charset="-120"/>
              </a:rPr>
              <a:t>Each case ends with 3 questions: one analytical, one creative, one provocative. No wrong answers — only unexplored ones.</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4206240" cy="5143500"/>
          </a:xfrm>
          <a:prstGeom prst="rect">
            <a:avLst/>
          </a:prstGeom>
          <a:solidFill>
            <a:srgbClr val="C0392B"/>
          </a:solidFill>
          <a:ln w="12700">
            <a:solidFill>
              <a:srgbClr val="C0392B"/>
            </a:solidFill>
            <a:prstDash val="solid"/>
          </a:ln>
        </p:spPr>
      </p:sp>
      <p:sp>
        <p:nvSpPr>
          <p:cNvPr id="3" name="Shape 1"/>
          <p:cNvSpPr/>
          <p:nvPr/>
        </p:nvSpPr>
        <p:spPr>
          <a:xfrm>
            <a:off x="320040" y="256032"/>
            <a:ext cx="685800" cy="685800"/>
          </a:xfrm>
          <a:prstGeom prst="ellipse">
            <a:avLst/>
          </a:prstGeom>
          <a:solidFill>
            <a:srgbClr val="9B1C1C"/>
          </a:solidFill>
          <a:ln w="12700">
            <a:solidFill>
              <a:srgbClr val="9B1C1C"/>
            </a:solidFill>
            <a:prstDash val="solid"/>
          </a:ln>
        </p:spPr>
      </p:sp>
      <p:sp>
        <p:nvSpPr>
          <p:cNvPr id="4" name="Text 2"/>
          <p:cNvSpPr/>
          <p:nvPr/>
        </p:nvSpPr>
        <p:spPr>
          <a:xfrm>
            <a:off x="320040" y="256032"/>
            <a:ext cx="685800" cy="685800"/>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01</a:t>
            </a:r>
            <a:endParaRPr lang="en-US" sz="2000" dirty="0"/>
          </a:p>
        </p:txBody>
      </p:sp>
      <p:sp>
        <p:nvSpPr>
          <p:cNvPr id="5" name="Text 3"/>
          <p:cNvSpPr/>
          <p:nvPr/>
        </p:nvSpPr>
        <p:spPr>
          <a:xfrm>
            <a:off x="1143000" y="347472"/>
            <a:ext cx="2926080" cy="274320"/>
          </a:xfrm>
          <a:prstGeom prst="rect">
            <a:avLst/>
          </a:prstGeom>
          <a:noFill/>
          <a:ln/>
        </p:spPr>
        <p:txBody>
          <a:bodyPr wrap="square" rtlCol="0" anchor="ctr"/>
          <a:lstStyle/>
          <a:p>
            <a:pPr marL="0" indent="0">
              <a:buNone/>
            </a:pPr>
            <a:r>
              <a:rPr lang="en-US" sz="1000" b="1" kern="0" spc="300" dirty="0">
                <a:solidFill>
                  <a:srgbClr val="FFB3B3"/>
                </a:solidFill>
                <a:latin typeface="Calibri" pitchFamily="34" charset="0"/>
                <a:ea typeface="Calibri" pitchFamily="34" charset="-122"/>
                <a:cs typeface="Calibri" pitchFamily="34" charset="-120"/>
              </a:rPr>
              <a:t>CASE STUDY</a:t>
            </a:r>
            <a:endParaRPr lang="en-US" sz="1000" dirty="0"/>
          </a:p>
        </p:txBody>
      </p:sp>
      <p:sp>
        <p:nvSpPr>
          <p:cNvPr id="6" name="Text 4"/>
          <p:cNvSpPr/>
          <p:nvPr/>
        </p:nvSpPr>
        <p:spPr>
          <a:xfrm>
            <a:off x="320040" y="1005840"/>
            <a:ext cx="3566160" cy="2011680"/>
          </a:xfrm>
          <a:prstGeom prst="rect">
            <a:avLst/>
          </a:prstGeom>
          <a:noFill/>
          <a:ln/>
        </p:spPr>
        <p:txBody>
          <a:bodyPr wrap="square" rtlCol="0" anchor="ctr"/>
          <a:lstStyle/>
          <a:p>
            <a:pPr marL="0" indent="0">
              <a:lnSpc>
                <a:spcPct val="110000"/>
              </a:lnSpc>
              <a:buNone/>
            </a:pPr>
            <a:r>
              <a:rPr lang="en-US" sz="3800" b="1" dirty="0">
                <a:solidFill>
                  <a:srgbClr val="FFFFFF"/>
                </a:solidFill>
                <a:latin typeface="Georgia" pitchFamily="34" charset="0"/>
                <a:ea typeface="Georgia" pitchFamily="34" charset="-122"/>
                <a:cs typeface="Georgia" pitchFamily="34" charset="-120"/>
              </a:rPr>
              <a:t>BP</a:t>
            </a:r>
            <a:endParaRPr lang="en-US" sz="3800" dirty="0"/>
          </a:p>
          <a:p>
            <a:pPr marL="0" indent="0">
              <a:lnSpc>
                <a:spcPct val="110000"/>
              </a:lnSpc>
              <a:buNone/>
            </a:pPr>
            <a:r>
              <a:rPr lang="en-US" sz="3800" b="1" dirty="0">
                <a:solidFill>
                  <a:srgbClr val="FFFFFF"/>
                </a:solidFill>
                <a:latin typeface="Georgia" pitchFamily="34" charset="0"/>
                <a:ea typeface="Georgia" pitchFamily="34" charset="-122"/>
                <a:cs typeface="Georgia" pitchFamily="34" charset="-120"/>
              </a:rPr>
              <a:t>Deepwater</a:t>
            </a:r>
            <a:endParaRPr lang="en-US" sz="3800" dirty="0"/>
          </a:p>
          <a:p>
            <a:pPr marL="0" indent="0">
              <a:lnSpc>
                <a:spcPct val="110000"/>
              </a:lnSpc>
              <a:buNone/>
            </a:pPr>
            <a:r>
              <a:rPr lang="en-US" sz="3800" b="1" dirty="0">
                <a:solidFill>
                  <a:srgbClr val="FFFFFF"/>
                </a:solidFill>
                <a:latin typeface="Georgia" pitchFamily="34" charset="0"/>
                <a:ea typeface="Georgia" pitchFamily="34" charset="-122"/>
                <a:cs typeface="Georgia" pitchFamily="34" charset="-120"/>
              </a:rPr>
              <a:t>Horizon</a:t>
            </a:r>
            <a:endParaRPr lang="en-US" sz="3800" dirty="0"/>
          </a:p>
        </p:txBody>
      </p:sp>
      <p:sp>
        <p:nvSpPr>
          <p:cNvPr id="7" name="Text 5"/>
          <p:cNvSpPr/>
          <p:nvPr/>
        </p:nvSpPr>
        <p:spPr>
          <a:xfrm>
            <a:off x="320040" y="3063240"/>
            <a:ext cx="3566160" cy="347472"/>
          </a:xfrm>
          <a:prstGeom prst="rect">
            <a:avLst/>
          </a:prstGeom>
          <a:noFill/>
          <a:ln/>
        </p:spPr>
        <p:txBody>
          <a:bodyPr wrap="square" rtlCol="0" anchor="ctr"/>
          <a:lstStyle/>
          <a:p>
            <a:pPr marL="0" indent="0">
              <a:buNone/>
            </a:pPr>
            <a:r>
              <a:rPr lang="en-US" sz="1400" i="1" dirty="0">
                <a:solidFill>
                  <a:srgbClr val="FFD0D0"/>
                </a:solidFill>
                <a:latin typeface="Calibri" pitchFamily="34" charset="0"/>
                <a:ea typeface="Calibri" pitchFamily="34" charset="-122"/>
                <a:cs typeface="Calibri" pitchFamily="34" charset="-120"/>
              </a:rPr>
              <a:t>2010 · Gulf of Mexico</a:t>
            </a:r>
            <a:endParaRPr lang="en-US" sz="1400" dirty="0"/>
          </a:p>
        </p:txBody>
      </p:sp>
      <p:sp>
        <p:nvSpPr>
          <p:cNvPr id="8" name="Shape 6"/>
          <p:cNvSpPr/>
          <p:nvPr/>
        </p:nvSpPr>
        <p:spPr>
          <a:xfrm>
            <a:off x="320040" y="3520440"/>
            <a:ext cx="1143000" cy="777240"/>
          </a:xfrm>
          <a:prstGeom prst="rect">
            <a:avLst/>
          </a:prstGeom>
          <a:solidFill>
            <a:srgbClr val="9B1C1C"/>
          </a:solidFill>
          <a:ln w="12700">
            <a:solidFill>
              <a:srgbClr val="9B1C1C"/>
            </a:solidFill>
            <a:prstDash val="solid"/>
          </a:ln>
        </p:spPr>
      </p:sp>
      <p:sp>
        <p:nvSpPr>
          <p:cNvPr id="9" name="Text 7"/>
          <p:cNvSpPr/>
          <p:nvPr/>
        </p:nvSpPr>
        <p:spPr>
          <a:xfrm>
            <a:off x="320040" y="3547872"/>
            <a:ext cx="1143000" cy="347472"/>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11</a:t>
            </a:r>
            <a:endParaRPr lang="en-US" sz="2000" dirty="0"/>
          </a:p>
        </p:txBody>
      </p:sp>
      <p:sp>
        <p:nvSpPr>
          <p:cNvPr id="10" name="Text 8"/>
          <p:cNvSpPr/>
          <p:nvPr/>
        </p:nvSpPr>
        <p:spPr>
          <a:xfrm>
            <a:off x="320040" y="3858768"/>
            <a:ext cx="1143000" cy="347472"/>
          </a:xfrm>
          <a:prstGeom prst="rect">
            <a:avLst/>
          </a:prstGeom>
          <a:noFill/>
          <a:ln/>
        </p:spPr>
        <p:txBody>
          <a:bodyPr wrap="square" rtlCol="0" anchor="ctr"/>
          <a:lstStyle/>
          <a:p>
            <a:pPr marL="0" indent="0" algn="ctr">
              <a:buNone/>
            </a:pPr>
            <a:r>
              <a:rPr lang="en-US" sz="900" dirty="0">
                <a:solidFill>
                  <a:srgbClr val="FFD0D0"/>
                </a:solidFill>
                <a:latin typeface="Calibri" pitchFamily="34" charset="0"/>
                <a:ea typeface="Calibri" pitchFamily="34" charset="-122"/>
                <a:cs typeface="Calibri" pitchFamily="34" charset="-120"/>
              </a:rPr>
              <a:t>lives lost</a:t>
            </a:r>
            <a:endParaRPr lang="en-US" sz="900" dirty="0"/>
          </a:p>
        </p:txBody>
      </p:sp>
      <p:sp>
        <p:nvSpPr>
          <p:cNvPr id="11" name="Shape 9"/>
          <p:cNvSpPr/>
          <p:nvPr/>
        </p:nvSpPr>
        <p:spPr>
          <a:xfrm>
            <a:off x="1581912" y="3520440"/>
            <a:ext cx="1143000" cy="777240"/>
          </a:xfrm>
          <a:prstGeom prst="rect">
            <a:avLst/>
          </a:prstGeom>
          <a:solidFill>
            <a:srgbClr val="9B1C1C"/>
          </a:solidFill>
          <a:ln w="12700">
            <a:solidFill>
              <a:srgbClr val="9B1C1C"/>
            </a:solidFill>
            <a:prstDash val="solid"/>
          </a:ln>
        </p:spPr>
      </p:sp>
      <p:sp>
        <p:nvSpPr>
          <p:cNvPr id="12" name="Text 10"/>
          <p:cNvSpPr/>
          <p:nvPr/>
        </p:nvSpPr>
        <p:spPr>
          <a:xfrm>
            <a:off x="1581912" y="3547872"/>
            <a:ext cx="1143000" cy="347472"/>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87</a:t>
            </a:r>
            <a:endParaRPr lang="en-US" sz="2000" dirty="0"/>
          </a:p>
        </p:txBody>
      </p:sp>
      <p:sp>
        <p:nvSpPr>
          <p:cNvPr id="13" name="Text 11"/>
          <p:cNvSpPr/>
          <p:nvPr/>
        </p:nvSpPr>
        <p:spPr>
          <a:xfrm>
            <a:off x="1581912" y="3858768"/>
            <a:ext cx="1143000" cy="347472"/>
          </a:xfrm>
          <a:prstGeom prst="rect">
            <a:avLst/>
          </a:prstGeom>
          <a:noFill/>
          <a:ln/>
        </p:spPr>
        <p:txBody>
          <a:bodyPr wrap="square" rtlCol="0" anchor="ctr"/>
          <a:lstStyle/>
          <a:p>
            <a:pPr marL="0" indent="0" algn="ctr">
              <a:buNone/>
            </a:pPr>
            <a:r>
              <a:rPr lang="en-US" sz="900" dirty="0">
                <a:solidFill>
                  <a:srgbClr val="FFD0D0"/>
                </a:solidFill>
                <a:latin typeface="Calibri" pitchFamily="34" charset="0"/>
                <a:ea typeface="Calibri" pitchFamily="34" charset="-122"/>
                <a:cs typeface="Calibri" pitchFamily="34" charset="-120"/>
              </a:rPr>
              <a:t>days spilling</a:t>
            </a:r>
            <a:endParaRPr lang="en-US" sz="900" dirty="0"/>
          </a:p>
        </p:txBody>
      </p:sp>
      <p:sp>
        <p:nvSpPr>
          <p:cNvPr id="14" name="Shape 12"/>
          <p:cNvSpPr/>
          <p:nvPr/>
        </p:nvSpPr>
        <p:spPr>
          <a:xfrm>
            <a:off x="2843784" y="3520440"/>
            <a:ext cx="1143000" cy="777240"/>
          </a:xfrm>
          <a:prstGeom prst="rect">
            <a:avLst/>
          </a:prstGeom>
          <a:solidFill>
            <a:srgbClr val="9B1C1C"/>
          </a:solidFill>
          <a:ln w="12700">
            <a:solidFill>
              <a:srgbClr val="9B1C1C"/>
            </a:solidFill>
            <a:prstDash val="solid"/>
          </a:ln>
        </p:spPr>
      </p:sp>
      <p:sp>
        <p:nvSpPr>
          <p:cNvPr id="15" name="Text 13"/>
          <p:cNvSpPr/>
          <p:nvPr/>
        </p:nvSpPr>
        <p:spPr>
          <a:xfrm>
            <a:off x="2843784" y="3547872"/>
            <a:ext cx="1143000" cy="347472"/>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$65B+</a:t>
            </a:r>
            <a:endParaRPr lang="en-US" sz="2000" dirty="0"/>
          </a:p>
        </p:txBody>
      </p:sp>
      <p:sp>
        <p:nvSpPr>
          <p:cNvPr id="16" name="Text 14"/>
          <p:cNvSpPr/>
          <p:nvPr/>
        </p:nvSpPr>
        <p:spPr>
          <a:xfrm>
            <a:off x="2843784" y="3858768"/>
            <a:ext cx="1143000" cy="347472"/>
          </a:xfrm>
          <a:prstGeom prst="rect">
            <a:avLst/>
          </a:prstGeom>
          <a:noFill/>
          <a:ln/>
        </p:spPr>
        <p:txBody>
          <a:bodyPr wrap="square" rtlCol="0" anchor="ctr"/>
          <a:lstStyle/>
          <a:p>
            <a:pPr marL="0" indent="0" algn="ctr">
              <a:buNone/>
            </a:pPr>
            <a:r>
              <a:rPr lang="en-US" sz="900" dirty="0">
                <a:solidFill>
                  <a:srgbClr val="FFD0D0"/>
                </a:solidFill>
                <a:latin typeface="Calibri" pitchFamily="34" charset="0"/>
                <a:ea typeface="Calibri" pitchFamily="34" charset="-122"/>
                <a:cs typeface="Calibri" pitchFamily="34" charset="-120"/>
              </a:rPr>
              <a:t>total cost</a:t>
            </a:r>
            <a:endParaRPr lang="en-US" sz="900" dirty="0"/>
          </a:p>
        </p:txBody>
      </p:sp>
      <p:sp>
        <p:nvSpPr>
          <p:cNvPr id="17" name="Text 15"/>
          <p:cNvSpPr/>
          <p:nvPr/>
        </p:nvSpPr>
        <p:spPr>
          <a:xfrm>
            <a:off x="4434840" y="274320"/>
            <a:ext cx="4480560" cy="411480"/>
          </a:xfrm>
          <a:prstGeom prst="rect">
            <a:avLst/>
          </a:prstGeom>
          <a:noFill/>
          <a:ln/>
        </p:spPr>
        <p:txBody>
          <a:bodyPr wrap="square" rtlCol="0" anchor="ctr"/>
          <a:lstStyle/>
          <a:p>
            <a:pPr marL="0" indent="0">
              <a:buNone/>
            </a:pPr>
            <a:r>
              <a:rPr lang="en-US" sz="2200" b="1" dirty="0">
                <a:solidFill>
                  <a:srgbClr val="F39C12"/>
                </a:solidFill>
                <a:latin typeface="Georgia" pitchFamily="34" charset="0"/>
                <a:ea typeface="Georgia" pitchFamily="34" charset="-122"/>
                <a:cs typeface="Georgia" pitchFamily="34" charset="-120"/>
              </a:rPr>
              <a:t>What Happened?</a:t>
            </a:r>
            <a:endParaRPr lang="en-US" sz="2200" dirty="0"/>
          </a:p>
        </p:txBody>
      </p:sp>
      <p:sp>
        <p:nvSpPr>
          <p:cNvPr id="18" name="Text 16"/>
          <p:cNvSpPr/>
          <p:nvPr/>
        </p:nvSpPr>
        <p:spPr>
          <a:xfrm>
            <a:off x="4434840" y="749808"/>
            <a:ext cx="4480560" cy="1371600"/>
          </a:xfrm>
          <a:prstGeom prst="rect">
            <a:avLst/>
          </a:prstGeom>
          <a:noFill/>
          <a:ln/>
        </p:spPr>
        <p:txBody>
          <a:bodyPr wrap="square" rtlCol="0" anchor="ctr"/>
          <a:lstStyle/>
          <a:p>
            <a:pPr marL="0" indent="0">
              <a:buNone/>
            </a:pPr>
            <a:r>
              <a:rPr lang="en-US" sz="1250" dirty="0">
                <a:solidFill>
                  <a:srgbClr val="C8D4E0"/>
                </a:solidFill>
                <a:latin typeface="Calibri" pitchFamily="34" charset="0"/>
                <a:ea typeface="Calibri" pitchFamily="34" charset="-122"/>
                <a:cs typeface="Calibri" pitchFamily="34" charset="-120"/>
              </a:rPr>
              <a:t>The Deepwater Horizon oil rig exploded in the Gulf of Mexico in April 2010, causing the largest marine oil spill in history. BP had received multiple safety warnings from engineers and contractors in the weeks leading up to the explosion — warnings that were overridden by management under pressure to reduce costs and meet drilling deadlines.</a:t>
            </a:r>
            <a:endParaRPr lang="en-US" sz="1250" dirty="0"/>
          </a:p>
        </p:txBody>
      </p:sp>
      <p:sp>
        <p:nvSpPr>
          <p:cNvPr id="19" name="Text 17"/>
          <p:cNvSpPr/>
          <p:nvPr/>
        </p:nvSpPr>
        <p:spPr>
          <a:xfrm>
            <a:off x="4434840" y="2240280"/>
            <a:ext cx="4480560" cy="347472"/>
          </a:xfrm>
          <a:prstGeom prst="rect">
            <a:avLst/>
          </a:prstGeom>
          <a:noFill/>
          <a:ln/>
        </p:spPr>
        <p:txBody>
          <a:bodyPr wrap="square" rtlCol="0" anchor="ctr"/>
          <a:lstStyle/>
          <a:p>
            <a:pPr marL="0" indent="0">
              <a:buNone/>
            </a:pPr>
            <a:r>
              <a:rPr lang="en-US" sz="1500" b="1" dirty="0">
                <a:solidFill>
                  <a:srgbClr val="F39C12"/>
                </a:solidFill>
                <a:latin typeface="Calibri" pitchFamily="34" charset="0"/>
                <a:ea typeface="Calibri" pitchFamily="34" charset="-122"/>
                <a:cs typeface="Calibri" pitchFamily="34" charset="-120"/>
              </a:rPr>
              <a:t>The Stakeholder Failure:</a:t>
            </a:r>
            <a:endParaRPr lang="en-US" sz="1500" dirty="0"/>
          </a:p>
        </p:txBody>
      </p:sp>
      <p:sp>
        <p:nvSpPr>
          <p:cNvPr id="20" name="Shape 18"/>
          <p:cNvSpPr/>
          <p:nvPr/>
        </p:nvSpPr>
        <p:spPr>
          <a:xfrm>
            <a:off x="4434840" y="2651760"/>
            <a:ext cx="256032" cy="256032"/>
          </a:xfrm>
          <a:prstGeom prst="rect">
            <a:avLst/>
          </a:prstGeom>
          <a:solidFill>
            <a:srgbClr val="C0392B"/>
          </a:solidFill>
          <a:ln w="12700">
            <a:solidFill>
              <a:srgbClr val="C0392B"/>
            </a:solidFill>
            <a:prstDash val="solid"/>
          </a:ln>
        </p:spPr>
      </p:sp>
      <p:sp>
        <p:nvSpPr>
          <p:cNvPr id="21" name="Text 19"/>
          <p:cNvSpPr/>
          <p:nvPr/>
        </p:nvSpPr>
        <p:spPr>
          <a:xfrm>
            <a:off x="4773168" y="2651760"/>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Engineers and safety inspectors flagged critical risks — they were ignored</a:t>
            </a:r>
            <a:endParaRPr lang="en-US" sz="1100" dirty="0"/>
          </a:p>
        </p:txBody>
      </p:sp>
      <p:sp>
        <p:nvSpPr>
          <p:cNvPr id="22" name="Shape 20"/>
          <p:cNvSpPr/>
          <p:nvPr/>
        </p:nvSpPr>
        <p:spPr>
          <a:xfrm>
            <a:off x="4434840" y="3090672"/>
            <a:ext cx="256032" cy="256032"/>
          </a:xfrm>
          <a:prstGeom prst="rect">
            <a:avLst/>
          </a:prstGeom>
          <a:solidFill>
            <a:srgbClr val="C0392B"/>
          </a:solidFill>
          <a:ln w="12700">
            <a:solidFill>
              <a:srgbClr val="C0392B"/>
            </a:solidFill>
            <a:prstDash val="solid"/>
          </a:ln>
        </p:spPr>
      </p:sp>
      <p:sp>
        <p:nvSpPr>
          <p:cNvPr id="23" name="Text 21"/>
          <p:cNvSpPr/>
          <p:nvPr/>
        </p:nvSpPr>
        <p:spPr>
          <a:xfrm>
            <a:off x="4773168" y="3090672"/>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Regulators (MMS) had a cosy relationship with BP — oversight was absent</a:t>
            </a:r>
            <a:endParaRPr lang="en-US" sz="1100" dirty="0"/>
          </a:p>
        </p:txBody>
      </p:sp>
      <p:sp>
        <p:nvSpPr>
          <p:cNvPr id="24" name="Shape 22"/>
          <p:cNvSpPr/>
          <p:nvPr/>
        </p:nvSpPr>
        <p:spPr>
          <a:xfrm>
            <a:off x="4434840" y="3529584"/>
            <a:ext cx="256032" cy="256032"/>
          </a:xfrm>
          <a:prstGeom prst="rect">
            <a:avLst/>
          </a:prstGeom>
          <a:solidFill>
            <a:srgbClr val="C0392B"/>
          </a:solidFill>
          <a:ln w="12700">
            <a:solidFill>
              <a:srgbClr val="C0392B"/>
            </a:solidFill>
            <a:prstDash val="solid"/>
          </a:ln>
        </p:spPr>
      </p:sp>
      <p:sp>
        <p:nvSpPr>
          <p:cNvPr id="25" name="Text 23"/>
          <p:cNvSpPr/>
          <p:nvPr/>
        </p:nvSpPr>
        <p:spPr>
          <a:xfrm>
            <a:off x="4773168" y="3529584"/>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Local fishing communities and coastal residents had zero voice in risk decisions</a:t>
            </a:r>
            <a:endParaRPr lang="en-US" sz="1100" dirty="0"/>
          </a:p>
        </p:txBody>
      </p:sp>
      <p:sp>
        <p:nvSpPr>
          <p:cNvPr id="26" name="Shape 24"/>
          <p:cNvSpPr/>
          <p:nvPr/>
        </p:nvSpPr>
        <p:spPr>
          <a:xfrm>
            <a:off x="4434840" y="3968496"/>
            <a:ext cx="256032" cy="256032"/>
          </a:xfrm>
          <a:prstGeom prst="rect">
            <a:avLst/>
          </a:prstGeom>
          <a:solidFill>
            <a:srgbClr val="C0392B"/>
          </a:solidFill>
          <a:ln w="12700">
            <a:solidFill>
              <a:srgbClr val="C0392B"/>
            </a:solidFill>
            <a:prstDash val="solid"/>
          </a:ln>
        </p:spPr>
      </p:sp>
      <p:sp>
        <p:nvSpPr>
          <p:cNvPr id="27" name="Text 25"/>
          <p:cNvSpPr/>
          <p:nvPr/>
        </p:nvSpPr>
        <p:spPr>
          <a:xfrm>
            <a:off x="4773168" y="3968496"/>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Transocean rig workers were not empowered to halt operations</a:t>
            </a:r>
            <a:endParaRPr lang="en-US" sz="1100" dirty="0"/>
          </a:p>
        </p:txBody>
      </p:sp>
      <p:sp>
        <p:nvSpPr>
          <p:cNvPr id="28" name="Shape 26"/>
          <p:cNvSpPr/>
          <p:nvPr/>
        </p:nvSpPr>
        <p:spPr>
          <a:xfrm>
            <a:off x="4434840" y="4407408"/>
            <a:ext cx="256032" cy="256032"/>
          </a:xfrm>
          <a:prstGeom prst="rect">
            <a:avLst/>
          </a:prstGeom>
          <a:solidFill>
            <a:srgbClr val="C0392B"/>
          </a:solidFill>
          <a:ln w="12700">
            <a:solidFill>
              <a:srgbClr val="C0392B"/>
            </a:solidFill>
            <a:prstDash val="solid"/>
          </a:ln>
        </p:spPr>
      </p:sp>
      <p:sp>
        <p:nvSpPr>
          <p:cNvPr id="29" name="Text 27"/>
          <p:cNvSpPr/>
          <p:nvPr/>
        </p:nvSpPr>
        <p:spPr>
          <a:xfrm>
            <a:off x="4773168" y="4407408"/>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Shareholders and the public had been given a false picture of BP's safety culture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365760" y="164592"/>
            <a:ext cx="8412480" cy="438912"/>
          </a:xfrm>
          <a:prstGeom prst="rect">
            <a:avLst/>
          </a:prstGeom>
          <a:noFill/>
          <a:ln/>
        </p:spPr>
        <p:txBody>
          <a:bodyPr wrap="square" rtlCol="0" anchor="ctr"/>
          <a:lstStyle/>
          <a:p>
            <a:pPr marL="0" indent="0">
              <a:buNone/>
            </a:pPr>
            <a:r>
              <a:rPr lang="en-US" sz="1400" b="1" kern="0" spc="100" dirty="0">
                <a:solidFill>
                  <a:srgbClr val="C0392B"/>
                </a:solidFill>
                <a:latin typeface="Calibri" pitchFamily="34" charset="0"/>
                <a:ea typeface="Calibri" pitchFamily="34" charset="-122"/>
                <a:cs typeface="Calibri" pitchFamily="34" charset="-120"/>
              </a:rPr>
              <a:t>Case 01 — BP Deepwater Horizon</a:t>
            </a:r>
            <a:endParaRPr lang="en-US" sz="1400" dirty="0"/>
          </a:p>
        </p:txBody>
      </p:sp>
      <p:sp>
        <p:nvSpPr>
          <p:cNvPr id="3" name="Text 1"/>
          <p:cNvSpPr/>
          <p:nvPr/>
        </p:nvSpPr>
        <p:spPr>
          <a:xfrm>
            <a:off x="365760" y="594360"/>
            <a:ext cx="8412480" cy="502920"/>
          </a:xfrm>
          <a:prstGeom prst="rect">
            <a:avLst/>
          </a:prstGeom>
          <a:noFill/>
          <a:ln/>
        </p:spPr>
        <p:txBody>
          <a:bodyPr wrap="square" rtlCol="0" anchor="ctr"/>
          <a:lstStyle/>
          <a:p>
            <a:pPr marL="0" indent="0">
              <a:buNone/>
            </a:pPr>
            <a:r>
              <a:rPr lang="en-US" sz="2200" b="1" dirty="0">
                <a:solidFill>
                  <a:srgbClr val="1A1A2E"/>
                </a:solidFill>
                <a:latin typeface="Georgia" pitchFamily="34" charset="0"/>
                <a:ea typeface="Georgia" pitchFamily="34" charset="-122"/>
                <a:cs typeface="Georgia" pitchFamily="34" charset="-120"/>
              </a:rPr>
              <a:t>Your Challenge: Analyse the Stakeholder Failure</a:t>
            </a:r>
            <a:endParaRPr lang="en-US" sz="2200" dirty="0"/>
          </a:p>
        </p:txBody>
      </p:sp>
      <p:sp>
        <p:nvSpPr>
          <p:cNvPr id="4" name="Shape 2"/>
          <p:cNvSpPr/>
          <p:nvPr/>
        </p:nvSpPr>
        <p:spPr>
          <a:xfrm>
            <a:off x="320040" y="120700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320040" y="1207008"/>
            <a:ext cx="347472" cy="1115568"/>
          </a:xfrm>
          <a:prstGeom prst="rect">
            <a:avLst/>
          </a:prstGeom>
          <a:solidFill>
            <a:srgbClr val="1B6CA8"/>
          </a:solidFill>
          <a:ln w="12700">
            <a:solidFill>
              <a:srgbClr val="1B6CA8"/>
            </a:solidFill>
            <a:prstDash val="solid"/>
          </a:ln>
        </p:spPr>
      </p:sp>
      <p:pic>
        <p:nvPicPr>
          <p:cNvPr id="6" name="Image 0" descr="preencoded.png"/>
          <p:cNvPicPr>
            <a:picLocks noChangeAspect="1"/>
          </p:cNvPicPr>
          <p:nvPr/>
        </p:nvPicPr>
        <p:blipFill>
          <a:blip r:embed="rId3"/>
          <a:stretch>
            <a:fillRect/>
          </a:stretch>
        </p:blipFill>
        <p:spPr>
          <a:xfrm>
            <a:off x="374904" y="1591056"/>
            <a:ext cx="228600" cy="228600"/>
          </a:xfrm>
          <a:prstGeom prst="rect">
            <a:avLst/>
          </a:prstGeom>
        </p:spPr>
      </p:pic>
      <p:sp>
        <p:nvSpPr>
          <p:cNvPr id="7" name="Shape 4"/>
          <p:cNvSpPr/>
          <p:nvPr/>
        </p:nvSpPr>
        <p:spPr>
          <a:xfrm>
            <a:off x="713232" y="1335024"/>
            <a:ext cx="1005840" cy="274320"/>
          </a:xfrm>
          <a:prstGeom prst="rect">
            <a:avLst/>
          </a:prstGeom>
          <a:solidFill>
            <a:srgbClr val="1B6CA8"/>
          </a:solidFill>
          <a:ln w="12700">
            <a:solidFill>
              <a:srgbClr val="1B6CA8"/>
            </a:solidFill>
            <a:prstDash val="solid"/>
          </a:ln>
        </p:spPr>
      </p:sp>
      <p:sp>
        <p:nvSpPr>
          <p:cNvPr id="8" name="Text 5"/>
          <p:cNvSpPr/>
          <p:nvPr/>
        </p:nvSpPr>
        <p:spPr>
          <a:xfrm>
            <a:off x="713232" y="133502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ANALYTICAL</a:t>
            </a:r>
            <a:endParaRPr lang="en-US" sz="900" dirty="0"/>
          </a:p>
        </p:txBody>
      </p:sp>
      <p:sp>
        <p:nvSpPr>
          <p:cNvPr id="9" name="Text 6"/>
          <p:cNvSpPr/>
          <p:nvPr/>
        </p:nvSpPr>
        <p:spPr>
          <a:xfrm>
            <a:off x="914400" y="166420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Using the Power/Interest Grid, map the key stakeholders in this crisis. Which quadrant held the most critical failures — and why?</a:t>
            </a:r>
            <a:endParaRPr lang="en-US" sz="1200" dirty="0"/>
          </a:p>
        </p:txBody>
      </p:sp>
      <p:sp>
        <p:nvSpPr>
          <p:cNvPr id="10" name="Text 7"/>
          <p:cNvSpPr/>
          <p:nvPr/>
        </p:nvSpPr>
        <p:spPr>
          <a:xfrm>
            <a:off x="914400" y="207568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Think about: engineers, regulators, executives, rig workers, coastal communities, shareholders.</a:t>
            </a:r>
            <a:endParaRPr lang="en-US" sz="1000" dirty="0"/>
          </a:p>
        </p:txBody>
      </p:sp>
      <p:sp>
        <p:nvSpPr>
          <p:cNvPr id="11" name="Shape 8"/>
          <p:cNvSpPr/>
          <p:nvPr/>
        </p:nvSpPr>
        <p:spPr>
          <a:xfrm>
            <a:off x="320040" y="244144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2" name="Shape 9"/>
          <p:cNvSpPr/>
          <p:nvPr/>
        </p:nvSpPr>
        <p:spPr>
          <a:xfrm>
            <a:off x="320040" y="2441448"/>
            <a:ext cx="347472" cy="1115568"/>
          </a:xfrm>
          <a:prstGeom prst="rect">
            <a:avLst/>
          </a:prstGeom>
          <a:solidFill>
            <a:srgbClr val="F39C12"/>
          </a:solidFill>
          <a:ln w="12700">
            <a:solidFill>
              <a:srgbClr val="F39C12"/>
            </a:solidFill>
            <a:prstDash val="solid"/>
          </a:ln>
        </p:spPr>
      </p:sp>
      <p:pic>
        <p:nvPicPr>
          <p:cNvPr id="13" name="Image 1" descr="preencoded.png"/>
          <p:cNvPicPr>
            <a:picLocks noChangeAspect="1"/>
          </p:cNvPicPr>
          <p:nvPr/>
        </p:nvPicPr>
        <p:blipFill>
          <a:blip r:embed="rId4"/>
          <a:stretch>
            <a:fillRect/>
          </a:stretch>
        </p:blipFill>
        <p:spPr>
          <a:xfrm>
            <a:off x="374904" y="2825496"/>
            <a:ext cx="228600" cy="228600"/>
          </a:xfrm>
          <a:prstGeom prst="rect">
            <a:avLst/>
          </a:prstGeom>
        </p:spPr>
      </p:pic>
      <p:sp>
        <p:nvSpPr>
          <p:cNvPr id="14" name="Shape 10"/>
          <p:cNvSpPr/>
          <p:nvPr/>
        </p:nvSpPr>
        <p:spPr>
          <a:xfrm>
            <a:off x="713232" y="2569464"/>
            <a:ext cx="1005840" cy="274320"/>
          </a:xfrm>
          <a:prstGeom prst="rect">
            <a:avLst/>
          </a:prstGeom>
          <a:solidFill>
            <a:srgbClr val="F39C12"/>
          </a:solidFill>
          <a:ln w="12700">
            <a:solidFill>
              <a:srgbClr val="F39C12"/>
            </a:solidFill>
            <a:prstDash val="solid"/>
          </a:ln>
        </p:spPr>
      </p:sp>
      <p:sp>
        <p:nvSpPr>
          <p:cNvPr id="15" name="Text 11"/>
          <p:cNvSpPr/>
          <p:nvPr/>
        </p:nvSpPr>
        <p:spPr>
          <a:xfrm>
            <a:off x="713232" y="256946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CREATIVE</a:t>
            </a:r>
            <a:endParaRPr lang="en-US" sz="900" dirty="0"/>
          </a:p>
        </p:txBody>
      </p:sp>
      <p:sp>
        <p:nvSpPr>
          <p:cNvPr id="16" name="Text 12"/>
          <p:cNvSpPr/>
          <p:nvPr/>
        </p:nvSpPr>
        <p:spPr>
          <a:xfrm>
            <a:off x="914400" y="289864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You are BP's Head of Stakeholder Engagement in 2009. Design one intervention that could have prevented the crisis. Be specific about the channel, the audience, and the trigger.</a:t>
            </a:r>
            <a:endParaRPr lang="en-US" sz="1200" dirty="0"/>
          </a:p>
        </p:txBody>
      </p:sp>
      <p:sp>
        <p:nvSpPr>
          <p:cNvPr id="17" name="Text 13"/>
          <p:cNvSpPr/>
          <p:nvPr/>
        </p:nvSpPr>
        <p:spPr>
          <a:xfrm>
            <a:off x="914400" y="331012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Constraints: You have no new budget. You can only change processes and communication flows.</a:t>
            </a:r>
            <a:endParaRPr lang="en-US" sz="1000" dirty="0"/>
          </a:p>
        </p:txBody>
      </p:sp>
      <p:sp>
        <p:nvSpPr>
          <p:cNvPr id="18" name="Shape 14"/>
          <p:cNvSpPr/>
          <p:nvPr/>
        </p:nvSpPr>
        <p:spPr>
          <a:xfrm>
            <a:off x="320040" y="367588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9" name="Shape 15"/>
          <p:cNvSpPr/>
          <p:nvPr/>
        </p:nvSpPr>
        <p:spPr>
          <a:xfrm>
            <a:off x="320040" y="3675888"/>
            <a:ext cx="347472" cy="1115568"/>
          </a:xfrm>
          <a:prstGeom prst="rect">
            <a:avLst/>
          </a:prstGeom>
          <a:solidFill>
            <a:srgbClr val="C0392B"/>
          </a:solidFill>
          <a:ln w="12700">
            <a:solidFill>
              <a:srgbClr val="C0392B"/>
            </a:solidFill>
            <a:prstDash val="solid"/>
          </a:ln>
        </p:spPr>
      </p:sp>
      <p:pic>
        <p:nvPicPr>
          <p:cNvPr id="20" name="Image 2" descr="preencoded.png"/>
          <p:cNvPicPr>
            <a:picLocks noChangeAspect="1"/>
          </p:cNvPicPr>
          <p:nvPr/>
        </p:nvPicPr>
        <p:blipFill>
          <a:blip r:embed="rId5"/>
          <a:stretch>
            <a:fillRect/>
          </a:stretch>
        </p:blipFill>
        <p:spPr>
          <a:xfrm>
            <a:off x="374904" y="4059936"/>
            <a:ext cx="228600" cy="228600"/>
          </a:xfrm>
          <a:prstGeom prst="rect">
            <a:avLst/>
          </a:prstGeom>
        </p:spPr>
      </p:pic>
      <p:sp>
        <p:nvSpPr>
          <p:cNvPr id="21" name="Shape 16"/>
          <p:cNvSpPr/>
          <p:nvPr/>
        </p:nvSpPr>
        <p:spPr>
          <a:xfrm>
            <a:off x="713232" y="3803904"/>
            <a:ext cx="1005840" cy="274320"/>
          </a:xfrm>
          <a:prstGeom prst="rect">
            <a:avLst/>
          </a:prstGeom>
          <a:solidFill>
            <a:srgbClr val="C0392B"/>
          </a:solidFill>
          <a:ln w="12700">
            <a:solidFill>
              <a:srgbClr val="C0392B"/>
            </a:solidFill>
            <a:prstDash val="solid"/>
          </a:ln>
        </p:spPr>
      </p:sp>
      <p:sp>
        <p:nvSpPr>
          <p:cNvPr id="22" name="Text 17"/>
          <p:cNvSpPr/>
          <p:nvPr/>
        </p:nvSpPr>
        <p:spPr>
          <a:xfrm>
            <a:off x="713232" y="380390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PROVOCATIVE</a:t>
            </a:r>
            <a:endParaRPr lang="en-US" sz="900" dirty="0"/>
          </a:p>
        </p:txBody>
      </p:sp>
      <p:sp>
        <p:nvSpPr>
          <p:cNvPr id="23" name="Text 18"/>
          <p:cNvSpPr/>
          <p:nvPr/>
        </p:nvSpPr>
        <p:spPr>
          <a:xfrm>
            <a:off x="914400" y="413308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BP's CEO Tony Hayward said publicly 'I'd like my life back.' What does this statement reveal about BP's understanding of who their stakeholders actually were?</a:t>
            </a:r>
            <a:endParaRPr lang="en-US" sz="1200" dirty="0"/>
          </a:p>
        </p:txBody>
      </p:sp>
      <p:sp>
        <p:nvSpPr>
          <p:cNvPr id="24" name="Text 19"/>
          <p:cNvSpPr/>
          <p:nvPr/>
        </p:nvSpPr>
        <p:spPr>
          <a:xfrm>
            <a:off x="914400" y="454456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Consider: Who was the primary audience for this message? Who was the actual audience? What was the effect?</a:t>
            </a:r>
            <a:endParaRPr lang="en-US" sz="1000" dirty="0"/>
          </a:p>
        </p:txBody>
      </p:sp>
      <p:sp>
        <p:nvSpPr>
          <p:cNvPr id="25" name="Shape 20"/>
          <p:cNvSpPr/>
          <p:nvPr/>
        </p:nvSpPr>
        <p:spPr>
          <a:xfrm>
            <a:off x="320040" y="4681728"/>
            <a:ext cx="8503920" cy="402336"/>
          </a:xfrm>
          <a:prstGeom prst="rect">
            <a:avLst/>
          </a:prstGeom>
          <a:solidFill>
            <a:srgbClr val="1A1A2E"/>
          </a:solidFill>
          <a:ln w="12700">
            <a:solidFill>
              <a:srgbClr val="1A1A2E"/>
            </a:solidFill>
            <a:prstDash val="solid"/>
          </a:ln>
        </p:spPr>
      </p:sp>
      <p:sp>
        <p:nvSpPr>
          <p:cNvPr id="26" name="Text 21"/>
          <p:cNvSpPr/>
          <p:nvPr/>
        </p:nvSpPr>
        <p:spPr>
          <a:xfrm>
            <a:off x="457200" y="4718304"/>
            <a:ext cx="8229600" cy="310896"/>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  Group Activity — 15 minutes | Appoint one spokesperson per group to present your answer to Question 2</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4206240" cy="5143500"/>
          </a:xfrm>
          <a:prstGeom prst="rect">
            <a:avLst/>
          </a:prstGeom>
          <a:solidFill>
            <a:srgbClr val="1B6CA8"/>
          </a:solidFill>
          <a:ln w="12700">
            <a:solidFill>
              <a:srgbClr val="1B6CA8"/>
            </a:solidFill>
            <a:prstDash val="solid"/>
          </a:ln>
        </p:spPr>
      </p:sp>
      <p:sp>
        <p:nvSpPr>
          <p:cNvPr id="3" name="Shape 1"/>
          <p:cNvSpPr/>
          <p:nvPr/>
        </p:nvSpPr>
        <p:spPr>
          <a:xfrm>
            <a:off x="320040" y="256032"/>
            <a:ext cx="685800" cy="685800"/>
          </a:xfrm>
          <a:prstGeom prst="ellipse">
            <a:avLst/>
          </a:prstGeom>
          <a:solidFill>
            <a:srgbClr val="0F4A7A"/>
          </a:solidFill>
          <a:ln w="12700">
            <a:solidFill>
              <a:srgbClr val="0F4A7A"/>
            </a:solidFill>
            <a:prstDash val="solid"/>
          </a:ln>
        </p:spPr>
      </p:sp>
      <p:sp>
        <p:nvSpPr>
          <p:cNvPr id="4" name="Text 2"/>
          <p:cNvSpPr/>
          <p:nvPr/>
        </p:nvSpPr>
        <p:spPr>
          <a:xfrm>
            <a:off x="320040" y="256032"/>
            <a:ext cx="685800" cy="685800"/>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02</a:t>
            </a:r>
            <a:endParaRPr lang="en-US" sz="2000" dirty="0"/>
          </a:p>
        </p:txBody>
      </p:sp>
      <p:sp>
        <p:nvSpPr>
          <p:cNvPr id="5" name="Text 3"/>
          <p:cNvSpPr/>
          <p:nvPr/>
        </p:nvSpPr>
        <p:spPr>
          <a:xfrm>
            <a:off x="1143000" y="347472"/>
            <a:ext cx="2926080" cy="274320"/>
          </a:xfrm>
          <a:prstGeom prst="rect">
            <a:avLst/>
          </a:prstGeom>
          <a:noFill/>
          <a:ln/>
        </p:spPr>
        <p:txBody>
          <a:bodyPr wrap="square" rtlCol="0" anchor="ctr"/>
          <a:lstStyle/>
          <a:p>
            <a:pPr marL="0" indent="0">
              <a:buNone/>
            </a:pPr>
            <a:r>
              <a:rPr lang="en-US" sz="1000" b="1" kern="0" spc="300" dirty="0">
                <a:solidFill>
                  <a:srgbClr val="A8CCEE"/>
                </a:solidFill>
                <a:latin typeface="Calibri" pitchFamily="34" charset="0"/>
                <a:ea typeface="Calibri" pitchFamily="34" charset="-122"/>
                <a:cs typeface="Calibri" pitchFamily="34" charset="-120"/>
              </a:rPr>
              <a:t>CASE STUDY</a:t>
            </a:r>
            <a:endParaRPr lang="en-US" sz="1000" dirty="0"/>
          </a:p>
        </p:txBody>
      </p:sp>
      <p:sp>
        <p:nvSpPr>
          <p:cNvPr id="6" name="Text 4"/>
          <p:cNvSpPr/>
          <p:nvPr/>
        </p:nvSpPr>
        <p:spPr>
          <a:xfrm>
            <a:off x="320040" y="1005840"/>
            <a:ext cx="3566160" cy="2011680"/>
          </a:xfrm>
          <a:prstGeom prst="rect">
            <a:avLst/>
          </a:prstGeom>
          <a:noFill/>
          <a:ln/>
        </p:spPr>
        <p:txBody>
          <a:bodyPr wrap="square" rtlCol="0" anchor="ctr"/>
          <a:lstStyle/>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Heathrow</a:t>
            </a:r>
            <a:endParaRPr lang="en-US" sz="3400" dirty="0"/>
          </a:p>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Terminal 5</a:t>
            </a:r>
            <a:endParaRPr lang="en-US" sz="3400" dirty="0"/>
          </a:p>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Opening</a:t>
            </a:r>
            <a:endParaRPr lang="en-US" sz="3400" dirty="0"/>
          </a:p>
        </p:txBody>
      </p:sp>
      <p:sp>
        <p:nvSpPr>
          <p:cNvPr id="7" name="Text 5"/>
          <p:cNvSpPr/>
          <p:nvPr/>
        </p:nvSpPr>
        <p:spPr>
          <a:xfrm>
            <a:off x="320040" y="3108960"/>
            <a:ext cx="3566160" cy="347472"/>
          </a:xfrm>
          <a:prstGeom prst="rect">
            <a:avLst/>
          </a:prstGeom>
          <a:noFill/>
          <a:ln/>
        </p:spPr>
        <p:txBody>
          <a:bodyPr wrap="square" rtlCol="0" anchor="ctr"/>
          <a:lstStyle/>
          <a:p>
            <a:pPr marL="0" indent="0">
              <a:buNone/>
            </a:pPr>
            <a:r>
              <a:rPr lang="en-US" sz="1400" i="1" dirty="0">
                <a:solidFill>
                  <a:srgbClr val="A8CCEE"/>
                </a:solidFill>
                <a:latin typeface="Calibri" pitchFamily="34" charset="0"/>
                <a:ea typeface="Calibri" pitchFamily="34" charset="-122"/>
                <a:cs typeface="Calibri" pitchFamily="34" charset="-120"/>
              </a:rPr>
              <a:t>2008 · London, UK</a:t>
            </a:r>
            <a:endParaRPr lang="en-US" sz="1400" dirty="0"/>
          </a:p>
        </p:txBody>
      </p:sp>
      <p:sp>
        <p:nvSpPr>
          <p:cNvPr id="8" name="Shape 6"/>
          <p:cNvSpPr/>
          <p:nvPr/>
        </p:nvSpPr>
        <p:spPr>
          <a:xfrm>
            <a:off x="320040" y="3566160"/>
            <a:ext cx="1143000" cy="777240"/>
          </a:xfrm>
          <a:prstGeom prst="rect">
            <a:avLst/>
          </a:prstGeom>
          <a:solidFill>
            <a:srgbClr val="0F4A7A"/>
          </a:solidFill>
          <a:ln w="12700">
            <a:solidFill>
              <a:srgbClr val="0F4A7A"/>
            </a:solidFill>
            <a:prstDash val="solid"/>
          </a:ln>
        </p:spPr>
      </p:sp>
      <p:sp>
        <p:nvSpPr>
          <p:cNvPr id="9" name="Text 7"/>
          <p:cNvSpPr/>
          <p:nvPr/>
        </p:nvSpPr>
        <p:spPr>
          <a:xfrm>
            <a:off x="320040" y="3593592"/>
            <a:ext cx="1143000" cy="347472"/>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500+</a:t>
            </a:r>
            <a:endParaRPr lang="en-US" sz="1800" dirty="0"/>
          </a:p>
        </p:txBody>
      </p:sp>
      <p:sp>
        <p:nvSpPr>
          <p:cNvPr id="10" name="Text 8"/>
          <p:cNvSpPr/>
          <p:nvPr/>
        </p:nvSpPr>
        <p:spPr>
          <a:xfrm>
            <a:off x="320040" y="3904488"/>
            <a:ext cx="1143000" cy="347472"/>
          </a:xfrm>
          <a:prstGeom prst="rect">
            <a:avLst/>
          </a:prstGeom>
          <a:noFill/>
          <a:ln/>
        </p:spPr>
        <p:txBody>
          <a:bodyPr wrap="square" rtlCol="0" anchor="ctr"/>
          <a:lstStyle/>
          <a:p>
            <a:pPr marL="0" indent="0" algn="ctr">
              <a:buNone/>
            </a:pPr>
            <a:r>
              <a:rPr lang="en-US" sz="900" dirty="0">
                <a:solidFill>
                  <a:srgbClr val="A8CCEE"/>
                </a:solidFill>
                <a:latin typeface="Calibri" pitchFamily="34" charset="0"/>
                <a:ea typeface="Calibri" pitchFamily="34" charset="-122"/>
                <a:cs typeface="Calibri" pitchFamily="34" charset="-120"/>
              </a:rPr>
              <a:t>flights cancelled</a:t>
            </a:r>
            <a:endParaRPr lang="en-US" sz="900" dirty="0"/>
          </a:p>
        </p:txBody>
      </p:sp>
      <p:sp>
        <p:nvSpPr>
          <p:cNvPr id="11" name="Shape 9"/>
          <p:cNvSpPr/>
          <p:nvPr/>
        </p:nvSpPr>
        <p:spPr>
          <a:xfrm>
            <a:off x="1581912" y="3566160"/>
            <a:ext cx="1143000" cy="777240"/>
          </a:xfrm>
          <a:prstGeom prst="rect">
            <a:avLst/>
          </a:prstGeom>
          <a:solidFill>
            <a:srgbClr val="0F4A7A"/>
          </a:solidFill>
          <a:ln w="12700">
            <a:solidFill>
              <a:srgbClr val="0F4A7A"/>
            </a:solidFill>
            <a:prstDash val="solid"/>
          </a:ln>
        </p:spPr>
      </p:sp>
      <p:sp>
        <p:nvSpPr>
          <p:cNvPr id="12" name="Text 10"/>
          <p:cNvSpPr/>
          <p:nvPr/>
        </p:nvSpPr>
        <p:spPr>
          <a:xfrm>
            <a:off x="1581912" y="3593592"/>
            <a:ext cx="1143000" cy="347472"/>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28K</a:t>
            </a:r>
            <a:endParaRPr lang="en-US" sz="1800" dirty="0"/>
          </a:p>
        </p:txBody>
      </p:sp>
      <p:sp>
        <p:nvSpPr>
          <p:cNvPr id="13" name="Text 11"/>
          <p:cNvSpPr/>
          <p:nvPr/>
        </p:nvSpPr>
        <p:spPr>
          <a:xfrm>
            <a:off x="1581912" y="3904488"/>
            <a:ext cx="1143000" cy="347472"/>
          </a:xfrm>
          <a:prstGeom prst="rect">
            <a:avLst/>
          </a:prstGeom>
          <a:noFill/>
          <a:ln/>
        </p:spPr>
        <p:txBody>
          <a:bodyPr wrap="square" rtlCol="0" anchor="ctr"/>
          <a:lstStyle/>
          <a:p>
            <a:pPr marL="0" indent="0" algn="ctr">
              <a:buNone/>
            </a:pPr>
            <a:r>
              <a:rPr lang="en-US" sz="900" dirty="0">
                <a:solidFill>
                  <a:srgbClr val="A8CCEE"/>
                </a:solidFill>
                <a:latin typeface="Calibri" pitchFamily="34" charset="0"/>
                <a:ea typeface="Calibri" pitchFamily="34" charset="-122"/>
                <a:cs typeface="Calibri" pitchFamily="34" charset="-120"/>
              </a:rPr>
              <a:t>bags lost</a:t>
            </a:r>
            <a:endParaRPr lang="en-US" sz="900" dirty="0"/>
          </a:p>
        </p:txBody>
      </p:sp>
      <p:sp>
        <p:nvSpPr>
          <p:cNvPr id="14" name="Shape 12"/>
          <p:cNvSpPr/>
          <p:nvPr/>
        </p:nvSpPr>
        <p:spPr>
          <a:xfrm>
            <a:off x="2843784" y="3566160"/>
            <a:ext cx="1143000" cy="777240"/>
          </a:xfrm>
          <a:prstGeom prst="rect">
            <a:avLst/>
          </a:prstGeom>
          <a:solidFill>
            <a:srgbClr val="0F4A7A"/>
          </a:solidFill>
          <a:ln w="12700">
            <a:solidFill>
              <a:srgbClr val="0F4A7A"/>
            </a:solidFill>
            <a:prstDash val="solid"/>
          </a:ln>
        </p:spPr>
      </p:sp>
      <p:sp>
        <p:nvSpPr>
          <p:cNvPr id="15" name="Text 13"/>
          <p:cNvSpPr/>
          <p:nvPr/>
        </p:nvSpPr>
        <p:spPr>
          <a:xfrm>
            <a:off x="2843784" y="3593592"/>
            <a:ext cx="1143000" cy="347472"/>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£16M</a:t>
            </a:r>
            <a:endParaRPr lang="en-US" sz="1800" dirty="0"/>
          </a:p>
        </p:txBody>
      </p:sp>
      <p:sp>
        <p:nvSpPr>
          <p:cNvPr id="16" name="Text 14"/>
          <p:cNvSpPr/>
          <p:nvPr/>
        </p:nvSpPr>
        <p:spPr>
          <a:xfrm>
            <a:off x="2843784" y="3904488"/>
            <a:ext cx="1143000" cy="347472"/>
          </a:xfrm>
          <a:prstGeom prst="rect">
            <a:avLst/>
          </a:prstGeom>
          <a:noFill/>
          <a:ln/>
        </p:spPr>
        <p:txBody>
          <a:bodyPr wrap="square" rtlCol="0" anchor="ctr"/>
          <a:lstStyle/>
          <a:p>
            <a:pPr marL="0" indent="0" algn="ctr">
              <a:buNone/>
            </a:pPr>
            <a:r>
              <a:rPr lang="en-US" sz="900" dirty="0">
                <a:solidFill>
                  <a:srgbClr val="A8CCEE"/>
                </a:solidFill>
                <a:latin typeface="Calibri" pitchFamily="34" charset="0"/>
                <a:ea typeface="Calibri" pitchFamily="34" charset="-122"/>
                <a:cs typeface="Calibri" pitchFamily="34" charset="-120"/>
              </a:rPr>
              <a:t>direct losses</a:t>
            </a:r>
            <a:endParaRPr lang="en-US" sz="900" dirty="0"/>
          </a:p>
        </p:txBody>
      </p:sp>
      <p:sp>
        <p:nvSpPr>
          <p:cNvPr id="17" name="Text 15"/>
          <p:cNvSpPr/>
          <p:nvPr/>
        </p:nvSpPr>
        <p:spPr>
          <a:xfrm>
            <a:off x="4434840" y="274320"/>
            <a:ext cx="4480560" cy="411480"/>
          </a:xfrm>
          <a:prstGeom prst="rect">
            <a:avLst/>
          </a:prstGeom>
          <a:noFill/>
          <a:ln/>
        </p:spPr>
        <p:txBody>
          <a:bodyPr wrap="square" rtlCol="0" anchor="ctr"/>
          <a:lstStyle/>
          <a:p>
            <a:pPr marL="0" indent="0">
              <a:buNone/>
            </a:pPr>
            <a:r>
              <a:rPr lang="en-US" sz="2200" b="1" dirty="0">
                <a:solidFill>
                  <a:srgbClr val="F39C12"/>
                </a:solidFill>
                <a:latin typeface="Georgia" pitchFamily="34" charset="0"/>
                <a:ea typeface="Georgia" pitchFamily="34" charset="-122"/>
                <a:cs typeface="Georgia" pitchFamily="34" charset="-120"/>
              </a:rPr>
              <a:t>What Happened?</a:t>
            </a:r>
            <a:endParaRPr lang="en-US" sz="2200" dirty="0"/>
          </a:p>
        </p:txBody>
      </p:sp>
      <p:sp>
        <p:nvSpPr>
          <p:cNvPr id="18" name="Text 16"/>
          <p:cNvSpPr/>
          <p:nvPr/>
        </p:nvSpPr>
        <p:spPr>
          <a:xfrm>
            <a:off x="4434840" y="749808"/>
            <a:ext cx="4480560" cy="1371600"/>
          </a:xfrm>
          <a:prstGeom prst="rect">
            <a:avLst/>
          </a:prstGeom>
          <a:noFill/>
          <a:ln/>
        </p:spPr>
        <p:txBody>
          <a:bodyPr wrap="square" rtlCol="0" anchor="ctr"/>
          <a:lstStyle/>
          <a:p>
            <a:pPr marL="0" indent="0">
              <a:buNone/>
            </a:pPr>
            <a:r>
              <a:rPr lang="en-US" sz="1250" dirty="0">
                <a:solidFill>
                  <a:srgbClr val="C8D4E0"/>
                </a:solidFill>
                <a:latin typeface="Calibri" pitchFamily="34" charset="0"/>
                <a:ea typeface="Calibri" pitchFamily="34" charset="-122"/>
                <a:cs typeface="Calibri" pitchFamily="34" charset="-120"/>
              </a:rPr>
              <a:t>Heathrow Terminal 5 opened in March 2008 after a £4.3 billion, 19-year build — one of the UK's largest construction projects. On opening day, the terminal descended into chaos: baggage systems failed, staff couldn't find car parks, check-in agents had not been trained on the new systems. Over 28,000 bags were lost in the first two weeks.</a:t>
            </a:r>
            <a:endParaRPr lang="en-US" sz="1250" dirty="0"/>
          </a:p>
        </p:txBody>
      </p:sp>
      <p:sp>
        <p:nvSpPr>
          <p:cNvPr id="19" name="Text 17"/>
          <p:cNvSpPr/>
          <p:nvPr/>
        </p:nvSpPr>
        <p:spPr>
          <a:xfrm>
            <a:off x="4434840" y="2240280"/>
            <a:ext cx="4480560" cy="347472"/>
          </a:xfrm>
          <a:prstGeom prst="rect">
            <a:avLst/>
          </a:prstGeom>
          <a:noFill/>
          <a:ln/>
        </p:spPr>
        <p:txBody>
          <a:bodyPr wrap="square" rtlCol="0" anchor="ctr"/>
          <a:lstStyle/>
          <a:p>
            <a:pPr marL="0" indent="0">
              <a:buNone/>
            </a:pPr>
            <a:r>
              <a:rPr lang="en-US" sz="1500" b="1" dirty="0">
                <a:solidFill>
                  <a:srgbClr val="F39C12"/>
                </a:solidFill>
                <a:latin typeface="Calibri" pitchFamily="34" charset="0"/>
                <a:ea typeface="Calibri" pitchFamily="34" charset="-122"/>
                <a:cs typeface="Calibri" pitchFamily="34" charset="-120"/>
              </a:rPr>
              <a:t>The Stakeholder Failure:</a:t>
            </a:r>
            <a:endParaRPr lang="en-US" sz="1500" dirty="0"/>
          </a:p>
        </p:txBody>
      </p:sp>
      <p:sp>
        <p:nvSpPr>
          <p:cNvPr id="20" name="Shape 18"/>
          <p:cNvSpPr/>
          <p:nvPr/>
        </p:nvSpPr>
        <p:spPr>
          <a:xfrm>
            <a:off x="4434840" y="2651760"/>
            <a:ext cx="256032" cy="256032"/>
          </a:xfrm>
          <a:prstGeom prst="rect">
            <a:avLst/>
          </a:prstGeom>
          <a:solidFill>
            <a:srgbClr val="1B6CA8"/>
          </a:solidFill>
          <a:ln w="12700">
            <a:solidFill>
              <a:srgbClr val="1B6CA8"/>
            </a:solidFill>
            <a:prstDash val="solid"/>
          </a:ln>
        </p:spPr>
      </p:sp>
      <p:sp>
        <p:nvSpPr>
          <p:cNvPr id="21" name="Text 19"/>
          <p:cNvSpPr/>
          <p:nvPr/>
        </p:nvSpPr>
        <p:spPr>
          <a:xfrm>
            <a:off x="4773168" y="2651760"/>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Staff were not involved in the design of operational processes</a:t>
            </a:r>
            <a:endParaRPr lang="en-US" sz="1100" dirty="0"/>
          </a:p>
        </p:txBody>
      </p:sp>
      <p:sp>
        <p:nvSpPr>
          <p:cNvPr id="22" name="Shape 20"/>
          <p:cNvSpPr/>
          <p:nvPr/>
        </p:nvSpPr>
        <p:spPr>
          <a:xfrm>
            <a:off x="4434840" y="3090672"/>
            <a:ext cx="256032" cy="256032"/>
          </a:xfrm>
          <a:prstGeom prst="rect">
            <a:avLst/>
          </a:prstGeom>
          <a:solidFill>
            <a:srgbClr val="1B6CA8"/>
          </a:solidFill>
          <a:ln w="12700">
            <a:solidFill>
              <a:srgbClr val="1B6CA8"/>
            </a:solidFill>
            <a:prstDash val="solid"/>
          </a:ln>
        </p:spPr>
      </p:sp>
      <p:sp>
        <p:nvSpPr>
          <p:cNvPr id="23" name="Text 21"/>
          <p:cNvSpPr/>
          <p:nvPr/>
        </p:nvSpPr>
        <p:spPr>
          <a:xfrm>
            <a:off x="4773168" y="3090672"/>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Training for baggage handlers and check-in agents was inadequate</a:t>
            </a:r>
            <a:endParaRPr lang="en-US" sz="1100" dirty="0"/>
          </a:p>
        </p:txBody>
      </p:sp>
      <p:sp>
        <p:nvSpPr>
          <p:cNvPr id="24" name="Shape 22"/>
          <p:cNvSpPr/>
          <p:nvPr/>
        </p:nvSpPr>
        <p:spPr>
          <a:xfrm>
            <a:off x="4434840" y="3529584"/>
            <a:ext cx="256032" cy="256032"/>
          </a:xfrm>
          <a:prstGeom prst="rect">
            <a:avLst/>
          </a:prstGeom>
          <a:solidFill>
            <a:srgbClr val="1B6CA8"/>
          </a:solidFill>
          <a:ln w="12700">
            <a:solidFill>
              <a:srgbClr val="1B6CA8"/>
            </a:solidFill>
            <a:prstDash val="solid"/>
          </a:ln>
        </p:spPr>
      </p:sp>
      <p:sp>
        <p:nvSpPr>
          <p:cNvPr id="25" name="Text 23"/>
          <p:cNvSpPr/>
          <p:nvPr/>
        </p:nvSpPr>
        <p:spPr>
          <a:xfrm>
            <a:off x="4773168" y="3529584"/>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BAA and British Airways blamed each other — governance was fragmented</a:t>
            </a:r>
            <a:endParaRPr lang="en-US" sz="1100" dirty="0"/>
          </a:p>
        </p:txBody>
      </p:sp>
      <p:sp>
        <p:nvSpPr>
          <p:cNvPr id="26" name="Shape 24"/>
          <p:cNvSpPr/>
          <p:nvPr/>
        </p:nvSpPr>
        <p:spPr>
          <a:xfrm>
            <a:off x="4434840" y="3968496"/>
            <a:ext cx="256032" cy="256032"/>
          </a:xfrm>
          <a:prstGeom prst="rect">
            <a:avLst/>
          </a:prstGeom>
          <a:solidFill>
            <a:srgbClr val="1B6CA8"/>
          </a:solidFill>
          <a:ln w="12700">
            <a:solidFill>
              <a:srgbClr val="1B6CA8"/>
            </a:solidFill>
            <a:prstDash val="solid"/>
          </a:ln>
        </p:spPr>
      </p:sp>
      <p:sp>
        <p:nvSpPr>
          <p:cNvPr id="27" name="Text 25"/>
          <p:cNvSpPr/>
          <p:nvPr/>
        </p:nvSpPr>
        <p:spPr>
          <a:xfrm>
            <a:off x="4773168" y="3968496"/>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Passengers and media were given no warning or contingency information</a:t>
            </a:r>
            <a:endParaRPr lang="en-US" sz="1100" dirty="0"/>
          </a:p>
        </p:txBody>
      </p:sp>
      <p:sp>
        <p:nvSpPr>
          <p:cNvPr id="28" name="Shape 26"/>
          <p:cNvSpPr/>
          <p:nvPr/>
        </p:nvSpPr>
        <p:spPr>
          <a:xfrm>
            <a:off x="4434840" y="4407408"/>
            <a:ext cx="256032" cy="256032"/>
          </a:xfrm>
          <a:prstGeom prst="rect">
            <a:avLst/>
          </a:prstGeom>
          <a:solidFill>
            <a:srgbClr val="1B6CA8"/>
          </a:solidFill>
          <a:ln w="12700">
            <a:solidFill>
              <a:srgbClr val="1B6CA8"/>
            </a:solidFill>
            <a:prstDash val="solid"/>
          </a:ln>
        </p:spPr>
      </p:sp>
      <p:sp>
        <p:nvSpPr>
          <p:cNvPr id="29" name="Text 27"/>
          <p:cNvSpPr/>
          <p:nvPr/>
        </p:nvSpPr>
        <p:spPr>
          <a:xfrm>
            <a:off x="4773168" y="4407408"/>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Staff feedback during testing phases was collected but not acted on</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365760" y="164592"/>
            <a:ext cx="8412480" cy="438912"/>
          </a:xfrm>
          <a:prstGeom prst="rect">
            <a:avLst/>
          </a:prstGeom>
          <a:noFill/>
          <a:ln/>
        </p:spPr>
        <p:txBody>
          <a:bodyPr wrap="square" rtlCol="0" anchor="ctr"/>
          <a:lstStyle/>
          <a:p>
            <a:pPr marL="0" indent="0">
              <a:buNone/>
            </a:pPr>
            <a:r>
              <a:rPr lang="en-US" sz="1400" b="1" kern="0" spc="100" dirty="0">
                <a:solidFill>
                  <a:srgbClr val="1B6CA8"/>
                </a:solidFill>
                <a:latin typeface="Calibri" pitchFamily="34" charset="0"/>
                <a:ea typeface="Calibri" pitchFamily="34" charset="-122"/>
                <a:cs typeface="Calibri" pitchFamily="34" charset="-120"/>
              </a:rPr>
              <a:t>Case 02 — Heathrow Terminal 5 Opening</a:t>
            </a:r>
            <a:endParaRPr lang="en-US" sz="1400" dirty="0"/>
          </a:p>
        </p:txBody>
      </p:sp>
      <p:sp>
        <p:nvSpPr>
          <p:cNvPr id="3" name="Text 1"/>
          <p:cNvSpPr/>
          <p:nvPr/>
        </p:nvSpPr>
        <p:spPr>
          <a:xfrm>
            <a:off x="365760" y="594360"/>
            <a:ext cx="8412480" cy="502920"/>
          </a:xfrm>
          <a:prstGeom prst="rect">
            <a:avLst/>
          </a:prstGeom>
          <a:noFill/>
          <a:ln/>
        </p:spPr>
        <p:txBody>
          <a:bodyPr wrap="square" rtlCol="0" anchor="ctr"/>
          <a:lstStyle/>
          <a:p>
            <a:pPr marL="0" indent="0">
              <a:buNone/>
            </a:pPr>
            <a:r>
              <a:rPr lang="en-US" sz="2200" b="1" dirty="0">
                <a:solidFill>
                  <a:srgbClr val="1A1A2E"/>
                </a:solidFill>
                <a:latin typeface="Georgia" pitchFamily="34" charset="0"/>
                <a:ea typeface="Georgia" pitchFamily="34" charset="-122"/>
                <a:cs typeface="Georgia" pitchFamily="34" charset="-120"/>
              </a:rPr>
              <a:t>Your Challenge: Analyse the Stakeholder Failure</a:t>
            </a:r>
            <a:endParaRPr lang="en-US" sz="2200" dirty="0"/>
          </a:p>
        </p:txBody>
      </p:sp>
      <p:sp>
        <p:nvSpPr>
          <p:cNvPr id="4" name="Shape 2"/>
          <p:cNvSpPr/>
          <p:nvPr/>
        </p:nvSpPr>
        <p:spPr>
          <a:xfrm>
            <a:off x="320040" y="120700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320040" y="1207008"/>
            <a:ext cx="347472" cy="1115568"/>
          </a:xfrm>
          <a:prstGeom prst="rect">
            <a:avLst/>
          </a:prstGeom>
          <a:solidFill>
            <a:srgbClr val="1B6CA8"/>
          </a:solidFill>
          <a:ln w="12700">
            <a:solidFill>
              <a:srgbClr val="1B6CA8"/>
            </a:solidFill>
            <a:prstDash val="solid"/>
          </a:ln>
        </p:spPr>
      </p:sp>
      <p:pic>
        <p:nvPicPr>
          <p:cNvPr id="6" name="Image 0" descr="preencoded.png"/>
          <p:cNvPicPr>
            <a:picLocks noChangeAspect="1"/>
          </p:cNvPicPr>
          <p:nvPr/>
        </p:nvPicPr>
        <p:blipFill>
          <a:blip r:embed="rId3"/>
          <a:stretch>
            <a:fillRect/>
          </a:stretch>
        </p:blipFill>
        <p:spPr>
          <a:xfrm>
            <a:off x="374904" y="1591056"/>
            <a:ext cx="228600" cy="228600"/>
          </a:xfrm>
          <a:prstGeom prst="rect">
            <a:avLst/>
          </a:prstGeom>
        </p:spPr>
      </p:pic>
      <p:sp>
        <p:nvSpPr>
          <p:cNvPr id="7" name="Shape 4"/>
          <p:cNvSpPr/>
          <p:nvPr/>
        </p:nvSpPr>
        <p:spPr>
          <a:xfrm>
            <a:off x="713232" y="1335024"/>
            <a:ext cx="1005840" cy="274320"/>
          </a:xfrm>
          <a:prstGeom prst="rect">
            <a:avLst/>
          </a:prstGeom>
          <a:solidFill>
            <a:srgbClr val="1B6CA8"/>
          </a:solidFill>
          <a:ln w="12700">
            <a:solidFill>
              <a:srgbClr val="1B6CA8"/>
            </a:solidFill>
            <a:prstDash val="solid"/>
          </a:ln>
        </p:spPr>
      </p:sp>
      <p:sp>
        <p:nvSpPr>
          <p:cNvPr id="8" name="Text 5"/>
          <p:cNvSpPr/>
          <p:nvPr/>
        </p:nvSpPr>
        <p:spPr>
          <a:xfrm>
            <a:off x="713232" y="133502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ANALYTICAL</a:t>
            </a:r>
            <a:endParaRPr lang="en-US" sz="900" dirty="0"/>
          </a:p>
        </p:txBody>
      </p:sp>
      <p:sp>
        <p:nvSpPr>
          <p:cNvPr id="9" name="Text 6"/>
          <p:cNvSpPr/>
          <p:nvPr/>
        </p:nvSpPr>
        <p:spPr>
          <a:xfrm>
            <a:off x="914400" y="166420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This failure involved internal stakeholders — staff and managers — not external ones. How does the Stakeholder Register fail when it only focuses on external parties? What should BAA's register have included?</a:t>
            </a:r>
            <a:endParaRPr lang="en-US" sz="1200" dirty="0"/>
          </a:p>
        </p:txBody>
      </p:sp>
      <p:sp>
        <p:nvSpPr>
          <p:cNvPr id="10" name="Text 7"/>
          <p:cNvSpPr/>
          <p:nvPr/>
        </p:nvSpPr>
        <p:spPr>
          <a:xfrm>
            <a:off x="914400" y="207568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Consider: frontline workers, baggage handlers, airline staff, training managers, terminal designers.</a:t>
            </a:r>
            <a:endParaRPr lang="en-US" sz="1000" dirty="0"/>
          </a:p>
        </p:txBody>
      </p:sp>
      <p:sp>
        <p:nvSpPr>
          <p:cNvPr id="11" name="Shape 8"/>
          <p:cNvSpPr/>
          <p:nvPr/>
        </p:nvSpPr>
        <p:spPr>
          <a:xfrm>
            <a:off x="320040" y="244144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2" name="Shape 9"/>
          <p:cNvSpPr/>
          <p:nvPr/>
        </p:nvSpPr>
        <p:spPr>
          <a:xfrm>
            <a:off x="320040" y="2441448"/>
            <a:ext cx="347472" cy="1115568"/>
          </a:xfrm>
          <a:prstGeom prst="rect">
            <a:avLst/>
          </a:prstGeom>
          <a:solidFill>
            <a:srgbClr val="F39C12"/>
          </a:solidFill>
          <a:ln w="12700">
            <a:solidFill>
              <a:srgbClr val="F39C12"/>
            </a:solidFill>
            <a:prstDash val="solid"/>
          </a:ln>
        </p:spPr>
      </p:sp>
      <p:pic>
        <p:nvPicPr>
          <p:cNvPr id="13" name="Image 1" descr="preencoded.png"/>
          <p:cNvPicPr>
            <a:picLocks noChangeAspect="1"/>
          </p:cNvPicPr>
          <p:nvPr/>
        </p:nvPicPr>
        <p:blipFill>
          <a:blip r:embed="rId4"/>
          <a:stretch>
            <a:fillRect/>
          </a:stretch>
        </p:blipFill>
        <p:spPr>
          <a:xfrm>
            <a:off x="374904" y="2825496"/>
            <a:ext cx="228600" cy="228600"/>
          </a:xfrm>
          <a:prstGeom prst="rect">
            <a:avLst/>
          </a:prstGeom>
        </p:spPr>
      </p:pic>
      <p:sp>
        <p:nvSpPr>
          <p:cNvPr id="14" name="Shape 10"/>
          <p:cNvSpPr/>
          <p:nvPr/>
        </p:nvSpPr>
        <p:spPr>
          <a:xfrm>
            <a:off x="713232" y="2569464"/>
            <a:ext cx="1005840" cy="274320"/>
          </a:xfrm>
          <a:prstGeom prst="rect">
            <a:avLst/>
          </a:prstGeom>
          <a:solidFill>
            <a:srgbClr val="F39C12"/>
          </a:solidFill>
          <a:ln w="12700">
            <a:solidFill>
              <a:srgbClr val="F39C12"/>
            </a:solidFill>
            <a:prstDash val="solid"/>
          </a:ln>
        </p:spPr>
      </p:sp>
      <p:sp>
        <p:nvSpPr>
          <p:cNvPr id="15" name="Text 11"/>
          <p:cNvSpPr/>
          <p:nvPr/>
        </p:nvSpPr>
        <p:spPr>
          <a:xfrm>
            <a:off x="713232" y="256946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CREATIVE</a:t>
            </a:r>
            <a:endParaRPr lang="en-US" sz="900" dirty="0"/>
          </a:p>
        </p:txBody>
      </p:sp>
      <p:sp>
        <p:nvSpPr>
          <p:cNvPr id="16" name="Text 12"/>
          <p:cNvSpPr/>
          <p:nvPr/>
        </p:nvSpPr>
        <p:spPr>
          <a:xfrm>
            <a:off x="914400" y="289864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Design a 'Stakeholder Readiness Assessment' for the T5 launch — a checklist that would have caught the gaps before opening day. What are the five non-negotiable items on your list?</a:t>
            </a:r>
            <a:endParaRPr lang="en-US" sz="1200" dirty="0"/>
          </a:p>
        </p:txBody>
      </p:sp>
      <p:sp>
        <p:nvSpPr>
          <p:cNvPr id="17" name="Text 13"/>
          <p:cNvSpPr/>
          <p:nvPr/>
        </p:nvSpPr>
        <p:spPr>
          <a:xfrm>
            <a:off x="914400" y="331012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Think about: training completion, system testing with end-users, contingency communication plans, car park access, supervisor briefings.</a:t>
            </a:r>
            <a:endParaRPr lang="en-US" sz="1000" dirty="0"/>
          </a:p>
        </p:txBody>
      </p:sp>
      <p:sp>
        <p:nvSpPr>
          <p:cNvPr id="18" name="Shape 14"/>
          <p:cNvSpPr/>
          <p:nvPr/>
        </p:nvSpPr>
        <p:spPr>
          <a:xfrm>
            <a:off x="320040" y="367588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9" name="Shape 15"/>
          <p:cNvSpPr/>
          <p:nvPr/>
        </p:nvSpPr>
        <p:spPr>
          <a:xfrm>
            <a:off x="320040" y="3675888"/>
            <a:ext cx="347472" cy="1115568"/>
          </a:xfrm>
          <a:prstGeom prst="rect">
            <a:avLst/>
          </a:prstGeom>
          <a:solidFill>
            <a:srgbClr val="C0392B"/>
          </a:solidFill>
          <a:ln w="12700">
            <a:solidFill>
              <a:srgbClr val="C0392B"/>
            </a:solidFill>
            <a:prstDash val="solid"/>
          </a:ln>
        </p:spPr>
      </p:sp>
      <p:pic>
        <p:nvPicPr>
          <p:cNvPr id="20" name="Image 2" descr="preencoded.png"/>
          <p:cNvPicPr>
            <a:picLocks noChangeAspect="1"/>
          </p:cNvPicPr>
          <p:nvPr/>
        </p:nvPicPr>
        <p:blipFill>
          <a:blip r:embed="rId5"/>
          <a:stretch>
            <a:fillRect/>
          </a:stretch>
        </p:blipFill>
        <p:spPr>
          <a:xfrm>
            <a:off x="374904" y="4059936"/>
            <a:ext cx="228600" cy="228600"/>
          </a:xfrm>
          <a:prstGeom prst="rect">
            <a:avLst/>
          </a:prstGeom>
        </p:spPr>
      </p:pic>
      <p:sp>
        <p:nvSpPr>
          <p:cNvPr id="21" name="Shape 16"/>
          <p:cNvSpPr/>
          <p:nvPr/>
        </p:nvSpPr>
        <p:spPr>
          <a:xfrm>
            <a:off x="713232" y="3803904"/>
            <a:ext cx="1005840" cy="274320"/>
          </a:xfrm>
          <a:prstGeom prst="rect">
            <a:avLst/>
          </a:prstGeom>
          <a:solidFill>
            <a:srgbClr val="C0392B"/>
          </a:solidFill>
          <a:ln w="12700">
            <a:solidFill>
              <a:srgbClr val="C0392B"/>
            </a:solidFill>
            <a:prstDash val="solid"/>
          </a:ln>
        </p:spPr>
      </p:sp>
      <p:sp>
        <p:nvSpPr>
          <p:cNvPr id="22" name="Text 17"/>
          <p:cNvSpPr/>
          <p:nvPr/>
        </p:nvSpPr>
        <p:spPr>
          <a:xfrm>
            <a:off x="713232" y="380390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PROVOCATIVE</a:t>
            </a:r>
            <a:endParaRPr lang="en-US" sz="900" dirty="0"/>
          </a:p>
        </p:txBody>
      </p:sp>
      <p:sp>
        <p:nvSpPr>
          <p:cNvPr id="23" name="Text 18"/>
          <p:cNvSpPr/>
          <p:nvPr/>
        </p:nvSpPr>
        <p:spPr>
          <a:xfrm>
            <a:off x="914400" y="413308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BAA spent £4.3 billion and 19 years building T5 — but failed to spend adequately on the people who would run it. What does this tell us about how organisations value different types of stakeholders?</a:t>
            </a:r>
            <a:endParaRPr lang="en-US" sz="1200" dirty="0"/>
          </a:p>
        </p:txBody>
      </p:sp>
      <p:sp>
        <p:nvSpPr>
          <p:cNvPr id="24" name="Text 19"/>
          <p:cNvSpPr/>
          <p:nvPr/>
        </p:nvSpPr>
        <p:spPr>
          <a:xfrm>
            <a:off x="914400" y="454456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Reflect on: Capital vs. human investment. Infrastructure vs. engagement. Technical delivery vs. operational readiness.</a:t>
            </a:r>
            <a:endParaRPr lang="en-US" sz="1000" dirty="0"/>
          </a:p>
        </p:txBody>
      </p:sp>
      <p:sp>
        <p:nvSpPr>
          <p:cNvPr id="25" name="Shape 20"/>
          <p:cNvSpPr/>
          <p:nvPr/>
        </p:nvSpPr>
        <p:spPr>
          <a:xfrm>
            <a:off x="320040" y="4681728"/>
            <a:ext cx="8503920" cy="402336"/>
          </a:xfrm>
          <a:prstGeom prst="rect">
            <a:avLst/>
          </a:prstGeom>
          <a:solidFill>
            <a:srgbClr val="1A1A2E"/>
          </a:solidFill>
          <a:ln w="12700">
            <a:solidFill>
              <a:srgbClr val="1A1A2E"/>
            </a:solidFill>
            <a:prstDash val="solid"/>
          </a:ln>
        </p:spPr>
      </p:sp>
      <p:sp>
        <p:nvSpPr>
          <p:cNvPr id="26" name="Text 21"/>
          <p:cNvSpPr/>
          <p:nvPr/>
        </p:nvSpPr>
        <p:spPr>
          <a:xfrm>
            <a:off x="457200" y="4718304"/>
            <a:ext cx="8229600" cy="310896"/>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  Group Activity — 15 minutes | Each group drafts their Stakeholder Readiness Checklist (Q2) and presents to the room</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4206240" cy="5143500"/>
          </a:xfrm>
          <a:prstGeom prst="rect">
            <a:avLst/>
          </a:prstGeom>
          <a:solidFill>
            <a:srgbClr val="6D2E46"/>
          </a:solidFill>
          <a:ln w="12700">
            <a:solidFill>
              <a:srgbClr val="6D2E46"/>
            </a:solidFill>
            <a:prstDash val="solid"/>
          </a:ln>
        </p:spPr>
      </p:sp>
      <p:sp>
        <p:nvSpPr>
          <p:cNvPr id="3" name="Shape 1"/>
          <p:cNvSpPr/>
          <p:nvPr/>
        </p:nvSpPr>
        <p:spPr>
          <a:xfrm>
            <a:off x="320040" y="256032"/>
            <a:ext cx="685800" cy="685800"/>
          </a:xfrm>
          <a:prstGeom prst="ellipse">
            <a:avLst/>
          </a:prstGeom>
          <a:solidFill>
            <a:srgbClr val="4A1A32"/>
          </a:solidFill>
          <a:ln w="12700">
            <a:solidFill>
              <a:srgbClr val="4A1A32"/>
            </a:solidFill>
            <a:prstDash val="solid"/>
          </a:ln>
        </p:spPr>
      </p:sp>
      <p:sp>
        <p:nvSpPr>
          <p:cNvPr id="4" name="Text 2"/>
          <p:cNvSpPr/>
          <p:nvPr/>
        </p:nvSpPr>
        <p:spPr>
          <a:xfrm>
            <a:off x="320040" y="256032"/>
            <a:ext cx="685800" cy="685800"/>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03</a:t>
            </a:r>
            <a:endParaRPr lang="en-US" sz="2000" dirty="0"/>
          </a:p>
        </p:txBody>
      </p:sp>
      <p:sp>
        <p:nvSpPr>
          <p:cNvPr id="5" name="Text 3"/>
          <p:cNvSpPr/>
          <p:nvPr/>
        </p:nvSpPr>
        <p:spPr>
          <a:xfrm>
            <a:off x="1143000" y="347472"/>
            <a:ext cx="2926080" cy="274320"/>
          </a:xfrm>
          <a:prstGeom prst="rect">
            <a:avLst/>
          </a:prstGeom>
          <a:noFill/>
          <a:ln/>
        </p:spPr>
        <p:txBody>
          <a:bodyPr wrap="square" rtlCol="0" anchor="ctr"/>
          <a:lstStyle/>
          <a:p>
            <a:pPr marL="0" indent="0">
              <a:buNone/>
            </a:pPr>
            <a:r>
              <a:rPr lang="en-US" sz="1000" b="1" kern="0" spc="300" dirty="0">
                <a:solidFill>
                  <a:srgbClr val="E8A8C0"/>
                </a:solidFill>
                <a:latin typeface="Calibri" pitchFamily="34" charset="0"/>
                <a:ea typeface="Calibri" pitchFamily="34" charset="-122"/>
                <a:cs typeface="Calibri" pitchFamily="34" charset="-120"/>
              </a:rPr>
              <a:t>CASE STUDY</a:t>
            </a:r>
            <a:endParaRPr lang="en-US" sz="1000" dirty="0"/>
          </a:p>
        </p:txBody>
      </p:sp>
      <p:sp>
        <p:nvSpPr>
          <p:cNvPr id="6" name="Text 4"/>
          <p:cNvSpPr/>
          <p:nvPr/>
        </p:nvSpPr>
        <p:spPr>
          <a:xfrm>
            <a:off x="320040" y="1005840"/>
            <a:ext cx="3566160" cy="2011680"/>
          </a:xfrm>
          <a:prstGeom prst="rect">
            <a:avLst/>
          </a:prstGeom>
          <a:noFill/>
          <a:ln/>
        </p:spPr>
        <p:txBody>
          <a:bodyPr wrap="square" rtlCol="0" anchor="ctr"/>
          <a:lstStyle/>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Kodak's</a:t>
            </a:r>
            <a:endParaRPr lang="en-US" sz="3400" dirty="0"/>
          </a:p>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Digital</a:t>
            </a:r>
            <a:endParaRPr lang="en-US" sz="3400" dirty="0"/>
          </a:p>
          <a:p>
            <a:pPr marL="0" indent="0">
              <a:lnSpc>
                <a:spcPct val="110000"/>
              </a:lnSpc>
              <a:buNone/>
            </a:pPr>
            <a:r>
              <a:rPr lang="en-US" sz="3400" b="1" dirty="0">
                <a:solidFill>
                  <a:srgbClr val="FFFFFF"/>
                </a:solidFill>
                <a:latin typeface="Georgia" pitchFamily="34" charset="0"/>
                <a:ea typeface="Georgia" pitchFamily="34" charset="-122"/>
                <a:cs typeface="Georgia" pitchFamily="34" charset="-120"/>
              </a:rPr>
              <a:t>Blindspot</a:t>
            </a:r>
            <a:endParaRPr lang="en-US" sz="3400" dirty="0"/>
          </a:p>
        </p:txBody>
      </p:sp>
      <p:sp>
        <p:nvSpPr>
          <p:cNvPr id="7" name="Text 5"/>
          <p:cNvSpPr/>
          <p:nvPr/>
        </p:nvSpPr>
        <p:spPr>
          <a:xfrm>
            <a:off x="320040" y="3108960"/>
            <a:ext cx="3566160" cy="347472"/>
          </a:xfrm>
          <a:prstGeom prst="rect">
            <a:avLst/>
          </a:prstGeom>
          <a:noFill/>
          <a:ln/>
        </p:spPr>
        <p:txBody>
          <a:bodyPr wrap="square" rtlCol="0" anchor="ctr"/>
          <a:lstStyle/>
          <a:p>
            <a:pPr marL="0" indent="0">
              <a:buNone/>
            </a:pPr>
            <a:r>
              <a:rPr lang="en-US" sz="1400" i="1" dirty="0">
                <a:solidFill>
                  <a:srgbClr val="E8A8C0"/>
                </a:solidFill>
                <a:latin typeface="Calibri" pitchFamily="34" charset="0"/>
                <a:ea typeface="Calibri" pitchFamily="34" charset="-122"/>
                <a:cs typeface="Calibri" pitchFamily="34" charset="-120"/>
              </a:rPr>
              <a:t>1975–2012 · Rochester, USA</a:t>
            </a:r>
            <a:endParaRPr lang="en-US" sz="1400" dirty="0"/>
          </a:p>
        </p:txBody>
      </p:sp>
      <p:sp>
        <p:nvSpPr>
          <p:cNvPr id="8" name="Shape 6"/>
          <p:cNvSpPr/>
          <p:nvPr/>
        </p:nvSpPr>
        <p:spPr>
          <a:xfrm>
            <a:off x="320040" y="3566160"/>
            <a:ext cx="1143000" cy="777240"/>
          </a:xfrm>
          <a:prstGeom prst="rect">
            <a:avLst/>
          </a:prstGeom>
          <a:solidFill>
            <a:srgbClr val="4A1A32"/>
          </a:solidFill>
          <a:ln w="12700">
            <a:solidFill>
              <a:srgbClr val="4A1A32"/>
            </a:solidFill>
            <a:prstDash val="solid"/>
          </a:ln>
        </p:spPr>
      </p:sp>
      <p:sp>
        <p:nvSpPr>
          <p:cNvPr id="9" name="Text 7"/>
          <p:cNvSpPr/>
          <p:nvPr/>
        </p:nvSpPr>
        <p:spPr>
          <a:xfrm>
            <a:off x="320040" y="3593592"/>
            <a:ext cx="1143000" cy="347472"/>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10" name="Text 8"/>
          <p:cNvSpPr/>
          <p:nvPr/>
        </p:nvSpPr>
        <p:spPr>
          <a:xfrm>
            <a:off x="320040" y="3904488"/>
            <a:ext cx="1143000" cy="347472"/>
          </a:xfrm>
          <a:prstGeom prst="rect">
            <a:avLst/>
          </a:prstGeom>
          <a:noFill/>
          <a:ln/>
        </p:spPr>
        <p:txBody>
          <a:bodyPr wrap="square" rtlCol="0" anchor="ctr"/>
          <a:lstStyle/>
          <a:p>
            <a:pPr marL="0" indent="0" algn="ctr">
              <a:buNone/>
            </a:pPr>
            <a:r>
              <a:rPr lang="en-US" sz="850" dirty="0">
                <a:solidFill>
                  <a:srgbClr val="E8A8C0"/>
                </a:solidFill>
                <a:latin typeface="Calibri" pitchFamily="34" charset="0"/>
                <a:ea typeface="Calibri" pitchFamily="34" charset="-122"/>
                <a:cs typeface="Calibri" pitchFamily="34" charset="-120"/>
              </a:rPr>
              <a:t>film market share in 1976</a:t>
            </a:r>
            <a:endParaRPr lang="en-US" sz="850" dirty="0"/>
          </a:p>
        </p:txBody>
      </p:sp>
      <p:sp>
        <p:nvSpPr>
          <p:cNvPr id="11" name="Shape 9"/>
          <p:cNvSpPr/>
          <p:nvPr/>
        </p:nvSpPr>
        <p:spPr>
          <a:xfrm>
            <a:off x="1581912" y="3566160"/>
            <a:ext cx="1143000" cy="777240"/>
          </a:xfrm>
          <a:prstGeom prst="rect">
            <a:avLst/>
          </a:prstGeom>
          <a:solidFill>
            <a:srgbClr val="4A1A32"/>
          </a:solidFill>
          <a:ln w="12700">
            <a:solidFill>
              <a:srgbClr val="4A1A32"/>
            </a:solidFill>
            <a:prstDash val="solid"/>
          </a:ln>
        </p:spPr>
      </p:sp>
      <p:sp>
        <p:nvSpPr>
          <p:cNvPr id="12" name="Text 10"/>
          <p:cNvSpPr/>
          <p:nvPr/>
        </p:nvSpPr>
        <p:spPr>
          <a:xfrm>
            <a:off x="1581912" y="3593592"/>
            <a:ext cx="1143000" cy="347472"/>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145K</a:t>
            </a:r>
            <a:endParaRPr lang="en-US" sz="1600" dirty="0"/>
          </a:p>
        </p:txBody>
      </p:sp>
      <p:sp>
        <p:nvSpPr>
          <p:cNvPr id="13" name="Text 11"/>
          <p:cNvSpPr/>
          <p:nvPr/>
        </p:nvSpPr>
        <p:spPr>
          <a:xfrm>
            <a:off x="1581912" y="3904488"/>
            <a:ext cx="1143000" cy="347472"/>
          </a:xfrm>
          <a:prstGeom prst="rect">
            <a:avLst/>
          </a:prstGeom>
          <a:noFill/>
          <a:ln/>
        </p:spPr>
        <p:txBody>
          <a:bodyPr wrap="square" rtlCol="0" anchor="ctr"/>
          <a:lstStyle/>
          <a:p>
            <a:pPr marL="0" indent="0" algn="ctr">
              <a:buNone/>
            </a:pPr>
            <a:r>
              <a:rPr lang="en-US" sz="850" dirty="0">
                <a:solidFill>
                  <a:srgbClr val="E8A8C0"/>
                </a:solidFill>
                <a:latin typeface="Calibri" pitchFamily="34" charset="0"/>
                <a:ea typeface="Calibri" pitchFamily="34" charset="-122"/>
                <a:cs typeface="Calibri" pitchFamily="34" charset="-120"/>
              </a:rPr>
              <a:t>jobs at peak</a:t>
            </a:r>
            <a:endParaRPr lang="en-US" sz="850" dirty="0"/>
          </a:p>
        </p:txBody>
      </p:sp>
      <p:sp>
        <p:nvSpPr>
          <p:cNvPr id="14" name="Shape 12"/>
          <p:cNvSpPr/>
          <p:nvPr/>
        </p:nvSpPr>
        <p:spPr>
          <a:xfrm>
            <a:off x="2843784" y="3566160"/>
            <a:ext cx="1143000" cy="777240"/>
          </a:xfrm>
          <a:prstGeom prst="rect">
            <a:avLst/>
          </a:prstGeom>
          <a:solidFill>
            <a:srgbClr val="4A1A32"/>
          </a:solidFill>
          <a:ln w="12700">
            <a:solidFill>
              <a:srgbClr val="4A1A32"/>
            </a:solidFill>
            <a:prstDash val="solid"/>
          </a:ln>
        </p:spPr>
      </p:sp>
      <p:sp>
        <p:nvSpPr>
          <p:cNvPr id="15" name="Text 13"/>
          <p:cNvSpPr/>
          <p:nvPr/>
        </p:nvSpPr>
        <p:spPr>
          <a:xfrm>
            <a:off x="2843784" y="3593592"/>
            <a:ext cx="1143000" cy="347472"/>
          </a:xfrm>
          <a:prstGeom prst="rect">
            <a:avLst/>
          </a:prstGeom>
          <a:noFill/>
          <a:ln/>
        </p:spPr>
        <p:txBody>
          <a:bodyPr wrap="square"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Ch.11</a:t>
            </a:r>
            <a:endParaRPr lang="en-US" sz="1600" dirty="0"/>
          </a:p>
        </p:txBody>
      </p:sp>
      <p:sp>
        <p:nvSpPr>
          <p:cNvPr id="16" name="Text 14"/>
          <p:cNvSpPr/>
          <p:nvPr/>
        </p:nvSpPr>
        <p:spPr>
          <a:xfrm>
            <a:off x="2843784" y="3904488"/>
            <a:ext cx="1143000" cy="347472"/>
          </a:xfrm>
          <a:prstGeom prst="rect">
            <a:avLst/>
          </a:prstGeom>
          <a:noFill/>
          <a:ln/>
        </p:spPr>
        <p:txBody>
          <a:bodyPr wrap="square" rtlCol="0" anchor="ctr"/>
          <a:lstStyle/>
          <a:p>
            <a:pPr marL="0" indent="0" algn="ctr">
              <a:buNone/>
            </a:pPr>
            <a:r>
              <a:rPr lang="en-US" sz="850" dirty="0">
                <a:solidFill>
                  <a:srgbClr val="E8A8C0"/>
                </a:solidFill>
                <a:latin typeface="Calibri" pitchFamily="34" charset="0"/>
                <a:ea typeface="Calibri" pitchFamily="34" charset="-122"/>
                <a:cs typeface="Calibri" pitchFamily="34" charset="-120"/>
              </a:rPr>
              <a:t>bankruptcy 2012</a:t>
            </a:r>
            <a:endParaRPr lang="en-US" sz="850" dirty="0"/>
          </a:p>
        </p:txBody>
      </p:sp>
      <p:sp>
        <p:nvSpPr>
          <p:cNvPr id="17" name="Text 15"/>
          <p:cNvSpPr/>
          <p:nvPr/>
        </p:nvSpPr>
        <p:spPr>
          <a:xfrm>
            <a:off x="4434840" y="274320"/>
            <a:ext cx="4480560" cy="411480"/>
          </a:xfrm>
          <a:prstGeom prst="rect">
            <a:avLst/>
          </a:prstGeom>
          <a:noFill/>
          <a:ln/>
        </p:spPr>
        <p:txBody>
          <a:bodyPr wrap="square" rtlCol="0" anchor="ctr"/>
          <a:lstStyle/>
          <a:p>
            <a:pPr marL="0" indent="0">
              <a:buNone/>
            </a:pPr>
            <a:r>
              <a:rPr lang="en-US" sz="2200" b="1" dirty="0">
                <a:solidFill>
                  <a:srgbClr val="F39C12"/>
                </a:solidFill>
                <a:latin typeface="Georgia" pitchFamily="34" charset="0"/>
                <a:ea typeface="Georgia" pitchFamily="34" charset="-122"/>
                <a:cs typeface="Georgia" pitchFamily="34" charset="-120"/>
              </a:rPr>
              <a:t>What Happened?</a:t>
            </a:r>
            <a:endParaRPr lang="en-US" sz="2200" dirty="0"/>
          </a:p>
        </p:txBody>
      </p:sp>
      <p:sp>
        <p:nvSpPr>
          <p:cNvPr id="18" name="Text 16"/>
          <p:cNvSpPr/>
          <p:nvPr/>
        </p:nvSpPr>
        <p:spPr>
          <a:xfrm>
            <a:off x="4434840" y="749808"/>
            <a:ext cx="4480560" cy="1371600"/>
          </a:xfrm>
          <a:prstGeom prst="rect">
            <a:avLst/>
          </a:prstGeom>
          <a:noFill/>
          <a:ln/>
        </p:spPr>
        <p:txBody>
          <a:bodyPr wrap="square" rtlCol="0" anchor="ctr"/>
          <a:lstStyle/>
          <a:p>
            <a:pPr marL="0" indent="0">
              <a:buNone/>
            </a:pPr>
            <a:r>
              <a:rPr lang="en-US" sz="1250" dirty="0">
                <a:solidFill>
                  <a:srgbClr val="C8D4E0"/>
                </a:solidFill>
                <a:latin typeface="Calibri" pitchFamily="34" charset="0"/>
                <a:ea typeface="Calibri" pitchFamily="34" charset="-122"/>
                <a:cs typeface="Calibri" pitchFamily="34" charset="-120"/>
              </a:rPr>
              <a:t>Kodak invented the digital camera in 1975 — but buried it. For decades, Kodak dominated photography with its film business. Leadership knew digital would disrupt them but chose to protect existing revenue streams rather than adapt. By 2012, Kodak had filed for bankruptcy, overtaken by companies it once dwarfed.</a:t>
            </a:r>
            <a:endParaRPr lang="en-US" sz="1250" dirty="0"/>
          </a:p>
        </p:txBody>
      </p:sp>
      <p:sp>
        <p:nvSpPr>
          <p:cNvPr id="19" name="Text 17"/>
          <p:cNvSpPr/>
          <p:nvPr/>
        </p:nvSpPr>
        <p:spPr>
          <a:xfrm>
            <a:off x="4434840" y="2240280"/>
            <a:ext cx="4480560" cy="347472"/>
          </a:xfrm>
          <a:prstGeom prst="rect">
            <a:avLst/>
          </a:prstGeom>
          <a:noFill/>
          <a:ln/>
        </p:spPr>
        <p:txBody>
          <a:bodyPr wrap="square" rtlCol="0" anchor="ctr"/>
          <a:lstStyle/>
          <a:p>
            <a:pPr marL="0" indent="0">
              <a:buNone/>
            </a:pPr>
            <a:r>
              <a:rPr lang="en-US" sz="1500" b="1" dirty="0">
                <a:solidFill>
                  <a:srgbClr val="F39C12"/>
                </a:solidFill>
                <a:latin typeface="Calibri" pitchFamily="34" charset="0"/>
                <a:ea typeface="Calibri" pitchFamily="34" charset="-122"/>
                <a:cs typeface="Calibri" pitchFamily="34" charset="-120"/>
              </a:rPr>
              <a:t>The Stakeholder Failure:</a:t>
            </a:r>
            <a:endParaRPr lang="en-US" sz="1500" dirty="0"/>
          </a:p>
        </p:txBody>
      </p:sp>
      <p:sp>
        <p:nvSpPr>
          <p:cNvPr id="20" name="Shape 18"/>
          <p:cNvSpPr/>
          <p:nvPr/>
        </p:nvSpPr>
        <p:spPr>
          <a:xfrm>
            <a:off x="4434840" y="2651760"/>
            <a:ext cx="256032" cy="256032"/>
          </a:xfrm>
          <a:prstGeom prst="rect">
            <a:avLst/>
          </a:prstGeom>
          <a:solidFill>
            <a:srgbClr val="6D2E46"/>
          </a:solidFill>
          <a:ln w="12700">
            <a:solidFill>
              <a:srgbClr val="6D2E46"/>
            </a:solidFill>
            <a:prstDash val="solid"/>
          </a:ln>
        </p:spPr>
      </p:sp>
      <p:sp>
        <p:nvSpPr>
          <p:cNvPr id="21" name="Text 19"/>
          <p:cNvSpPr/>
          <p:nvPr/>
        </p:nvSpPr>
        <p:spPr>
          <a:xfrm>
            <a:off x="4773168" y="2651760"/>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Customers' shifting needs were observed but not taken seriously</a:t>
            </a:r>
            <a:endParaRPr lang="en-US" sz="1100" dirty="0"/>
          </a:p>
        </p:txBody>
      </p:sp>
      <p:sp>
        <p:nvSpPr>
          <p:cNvPr id="22" name="Shape 20"/>
          <p:cNvSpPr/>
          <p:nvPr/>
        </p:nvSpPr>
        <p:spPr>
          <a:xfrm>
            <a:off x="4434840" y="3090672"/>
            <a:ext cx="256032" cy="256032"/>
          </a:xfrm>
          <a:prstGeom prst="rect">
            <a:avLst/>
          </a:prstGeom>
          <a:solidFill>
            <a:srgbClr val="6D2E46"/>
          </a:solidFill>
          <a:ln w="12700">
            <a:solidFill>
              <a:srgbClr val="6D2E46"/>
            </a:solidFill>
            <a:prstDash val="solid"/>
          </a:ln>
        </p:spPr>
      </p:sp>
      <p:sp>
        <p:nvSpPr>
          <p:cNvPr id="23" name="Text 21"/>
          <p:cNvSpPr/>
          <p:nvPr/>
        </p:nvSpPr>
        <p:spPr>
          <a:xfrm>
            <a:off x="4773168" y="3090672"/>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Internal engineers who championed digital were sidelined</a:t>
            </a:r>
            <a:endParaRPr lang="en-US" sz="1100" dirty="0"/>
          </a:p>
        </p:txBody>
      </p:sp>
      <p:sp>
        <p:nvSpPr>
          <p:cNvPr id="24" name="Shape 22"/>
          <p:cNvSpPr/>
          <p:nvPr/>
        </p:nvSpPr>
        <p:spPr>
          <a:xfrm>
            <a:off x="4434840" y="3529584"/>
            <a:ext cx="256032" cy="256032"/>
          </a:xfrm>
          <a:prstGeom prst="rect">
            <a:avLst/>
          </a:prstGeom>
          <a:solidFill>
            <a:srgbClr val="6D2E46"/>
          </a:solidFill>
          <a:ln w="12700">
            <a:solidFill>
              <a:srgbClr val="6D2E46"/>
            </a:solidFill>
            <a:prstDash val="solid"/>
          </a:ln>
        </p:spPr>
      </p:sp>
      <p:sp>
        <p:nvSpPr>
          <p:cNvPr id="25" name="Text 23"/>
          <p:cNvSpPr/>
          <p:nvPr/>
        </p:nvSpPr>
        <p:spPr>
          <a:xfrm>
            <a:off x="4773168" y="3529584"/>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Shareholders were never honestly briefed on the digital disruption risk</a:t>
            </a:r>
            <a:endParaRPr lang="en-US" sz="1100" dirty="0"/>
          </a:p>
        </p:txBody>
      </p:sp>
      <p:sp>
        <p:nvSpPr>
          <p:cNvPr id="26" name="Shape 24"/>
          <p:cNvSpPr/>
          <p:nvPr/>
        </p:nvSpPr>
        <p:spPr>
          <a:xfrm>
            <a:off x="4434840" y="3968496"/>
            <a:ext cx="256032" cy="256032"/>
          </a:xfrm>
          <a:prstGeom prst="rect">
            <a:avLst/>
          </a:prstGeom>
          <a:solidFill>
            <a:srgbClr val="6D2E46"/>
          </a:solidFill>
          <a:ln w="12700">
            <a:solidFill>
              <a:srgbClr val="6D2E46"/>
            </a:solidFill>
            <a:prstDash val="solid"/>
          </a:ln>
        </p:spPr>
      </p:sp>
      <p:sp>
        <p:nvSpPr>
          <p:cNvPr id="27" name="Text 25"/>
          <p:cNvSpPr/>
          <p:nvPr/>
        </p:nvSpPr>
        <p:spPr>
          <a:xfrm>
            <a:off x="4773168" y="3968496"/>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Film retail partners were over-consulted — locking Kodak in the past</a:t>
            </a:r>
            <a:endParaRPr lang="en-US" sz="1100" dirty="0"/>
          </a:p>
        </p:txBody>
      </p:sp>
      <p:sp>
        <p:nvSpPr>
          <p:cNvPr id="28" name="Shape 26"/>
          <p:cNvSpPr/>
          <p:nvPr/>
        </p:nvSpPr>
        <p:spPr>
          <a:xfrm>
            <a:off x="4434840" y="4407408"/>
            <a:ext cx="256032" cy="256032"/>
          </a:xfrm>
          <a:prstGeom prst="rect">
            <a:avLst/>
          </a:prstGeom>
          <a:solidFill>
            <a:srgbClr val="6D2E46"/>
          </a:solidFill>
          <a:ln w="12700">
            <a:solidFill>
              <a:srgbClr val="6D2E46"/>
            </a:solidFill>
            <a:prstDash val="solid"/>
          </a:ln>
        </p:spPr>
      </p:sp>
      <p:sp>
        <p:nvSpPr>
          <p:cNvPr id="29" name="Text 27"/>
          <p:cNvSpPr/>
          <p:nvPr/>
        </p:nvSpPr>
        <p:spPr>
          <a:xfrm>
            <a:off x="4773168" y="4407408"/>
            <a:ext cx="4133088" cy="3200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Emerging consumer tech companies were never mapped as competitors-turned-stakeholders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365760" y="164592"/>
            <a:ext cx="8412480" cy="438912"/>
          </a:xfrm>
          <a:prstGeom prst="rect">
            <a:avLst/>
          </a:prstGeom>
          <a:noFill/>
          <a:ln/>
        </p:spPr>
        <p:txBody>
          <a:bodyPr wrap="square" rtlCol="0" anchor="ctr"/>
          <a:lstStyle/>
          <a:p>
            <a:pPr marL="0" indent="0">
              <a:buNone/>
            </a:pPr>
            <a:r>
              <a:rPr lang="en-US" sz="1400" b="1" kern="0" spc="100" dirty="0">
                <a:solidFill>
                  <a:srgbClr val="6D2E46"/>
                </a:solidFill>
                <a:latin typeface="Calibri" pitchFamily="34" charset="0"/>
                <a:ea typeface="Calibri" pitchFamily="34" charset="-122"/>
                <a:cs typeface="Calibri" pitchFamily="34" charset="-120"/>
              </a:rPr>
              <a:t>Case 03 — Kodak's Digital Blindspot</a:t>
            </a:r>
            <a:endParaRPr lang="en-US" sz="1400" dirty="0"/>
          </a:p>
        </p:txBody>
      </p:sp>
      <p:sp>
        <p:nvSpPr>
          <p:cNvPr id="3" name="Text 1"/>
          <p:cNvSpPr/>
          <p:nvPr/>
        </p:nvSpPr>
        <p:spPr>
          <a:xfrm>
            <a:off x="365760" y="594360"/>
            <a:ext cx="8412480" cy="502920"/>
          </a:xfrm>
          <a:prstGeom prst="rect">
            <a:avLst/>
          </a:prstGeom>
          <a:noFill/>
          <a:ln/>
        </p:spPr>
        <p:txBody>
          <a:bodyPr wrap="square" rtlCol="0" anchor="ctr"/>
          <a:lstStyle/>
          <a:p>
            <a:pPr marL="0" indent="0">
              <a:buNone/>
            </a:pPr>
            <a:r>
              <a:rPr lang="en-US" sz="2200" b="1" dirty="0">
                <a:solidFill>
                  <a:srgbClr val="1A1A2E"/>
                </a:solidFill>
                <a:latin typeface="Georgia" pitchFamily="34" charset="0"/>
                <a:ea typeface="Georgia" pitchFamily="34" charset="-122"/>
                <a:cs typeface="Georgia" pitchFamily="34" charset="-120"/>
              </a:rPr>
              <a:t>Your Challenge: Analyse the Stakeholder Failure</a:t>
            </a:r>
            <a:endParaRPr lang="en-US" sz="2200" dirty="0"/>
          </a:p>
        </p:txBody>
      </p:sp>
      <p:sp>
        <p:nvSpPr>
          <p:cNvPr id="4" name="Shape 2"/>
          <p:cNvSpPr/>
          <p:nvPr/>
        </p:nvSpPr>
        <p:spPr>
          <a:xfrm>
            <a:off x="320040" y="120700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5" name="Shape 3"/>
          <p:cNvSpPr/>
          <p:nvPr/>
        </p:nvSpPr>
        <p:spPr>
          <a:xfrm>
            <a:off x="320040" y="1207008"/>
            <a:ext cx="347472" cy="1115568"/>
          </a:xfrm>
          <a:prstGeom prst="rect">
            <a:avLst/>
          </a:prstGeom>
          <a:solidFill>
            <a:srgbClr val="1B6CA8"/>
          </a:solidFill>
          <a:ln w="12700">
            <a:solidFill>
              <a:srgbClr val="1B6CA8"/>
            </a:solidFill>
            <a:prstDash val="solid"/>
          </a:ln>
        </p:spPr>
      </p:sp>
      <p:pic>
        <p:nvPicPr>
          <p:cNvPr id="6" name="Image 0" descr="preencoded.png"/>
          <p:cNvPicPr>
            <a:picLocks noChangeAspect="1"/>
          </p:cNvPicPr>
          <p:nvPr/>
        </p:nvPicPr>
        <p:blipFill>
          <a:blip r:embed="rId3"/>
          <a:stretch>
            <a:fillRect/>
          </a:stretch>
        </p:blipFill>
        <p:spPr>
          <a:xfrm>
            <a:off x="374904" y="1591056"/>
            <a:ext cx="228600" cy="228600"/>
          </a:xfrm>
          <a:prstGeom prst="rect">
            <a:avLst/>
          </a:prstGeom>
        </p:spPr>
      </p:pic>
      <p:sp>
        <p:nvSpPr>
          <p:cNvPr id="7" name="Shape 4"/>
          <p:cNvSpPr/>
          <p:nvPr/>
        </p:nvSpPr>
        <p:spPr>
          <a:xfrm>
            <a:off x="713232" y="1335024"/>
            <a:ext cx="1005840" cy="274320"/>
          </a:xfrm>
          <a:prstGeom prst="rect">
            <a:avLst/>
          </a:prstGeom>
          <a:solidFill>
            <a:srgbClr val="1B6CA8"/>
          </a:solidFill>
          <a:ln w="12700">
            <a:solidFill>
              <a:srgbClr val="1B6CA8"/>
            </a:solidFill>
            <a:prstDash val="solid"/>
          </a:ln>
        </p:spPr>
      </p:sp>
      <p:sp>
        <p:nvSpPr>
          <p:cNvPr id="8" name="Text 5"/>
          <p:cNvSpPr/>
          <p:nvPr/>
        </p:nvSpPr>
        <p:spPr>
          <a:xfrm>
            <a:off x="713232" y="133502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ANALYTICAL</a:t>
            </a:r>
            <a:endParaRPr lang="en-US" sz="900" dirty="0"/>
          </a:p>
        </p:txBody>
      </p:sp>
      <p:sp>
        <p:nvSpPr>
          <p:cNvPr id="9" name="Text 6"/>
          <p:cNvSpPr/>
          <p:nvPr/>
        </p:nvSpPr>
        <p:spPr>
          <a:xfrm>
            <a:off x="914400" y="166420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Kodak's stakeholder register was likely focused on existing partners — film retailers, distributors, printing labs. What stakeholder identification technique would have surfaced the 'disruptive' stakeholders they missed? Explain your reasoning.</a:t>
            </a:r>
            <a:endParaRPr lang="en-US" sz="1200" dirty="0"/>
          </a:p>
        </p:txBody>
      </p:sp>
      <p:sp>
        <p:nvSpPr>
          <p:cNvPr id="10" name="Text 7"/>
          <p:cNvSpPr/>
          <p:nvPr/>
        </p:nvSpPr>
        <p:spPr>
          <a:xfrm>
            <a:off x="914400" y="207568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Review: Snowball Technique, Expert Interviews, scenario planning, horizon scanning.</a:t>
            </a:r>
            <a:endParaRPr lang="en-US" sz="1000" dirty="0"/>
          </a:p>
        </p:txBody>
      </p:sp>
      <p:sp>
        <p:nvSpPr>
          <p:cNvPr id="11" name="Shape 8"/>
          <p:cNvSpPr/>
          <p:nvPr/>
        </p:nvSpPr>
        <p:spPr>
          <a:xfrm>
            <a:off x="320040" y="244144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2" name="Shape 9"/>
          <p:cNvSpPr/>
          <p:nvPr/>
        </p:nvSpPr>
        <p:spPr>
          <a:xfrm>
            <a:off x="320040" y="2441448"/>
            <a:ext cx="347472" cy="1115568"/>
          </a:xfrm>
          <a:prstGeom prst="rect">
            <a:avLst/>
          </a:prstGeom>
          <a:solidFill>
            <a:srgbClr val="F39C12"/>
          </a:solidFill>
          <a:ln w="12700">
            <a:solidFill>
              <a:srgbClr val="F39C12"/>
            </a:solidFill>
            <a:prstDash val="solid"/>
          </a:ln>
        </p:spPr>
      </p:sp>
      <p:pic>
        <p:nvPicPr>
          <p:cNvPr id="13" name="Image 1" descr="preencoded.png"/>
          <p:cNvPicPr>
            <a:picLocks noChangeAspect="1"/>
          </p:cNvPicPr>
          <p:nvPr/>
        </p:nvPicPr>
        <p:blipFill>
          <a:blip r:embed="rId4"/>
          <a:stretch>
            <a:fillRect/>
          </a:stretch>
        </p:blipFill>
        <p:spPr>
          <a:xfrm>
            <a:off x="374904" y="2825496"/>
            <a:ext cx="228600" cy="228600"/>
          </a:xfrm>
          <a:prstGeom prst="rect">
            <a:avLst/>
          </a:prstGeom>
        </p:spPr>
      </p:pic>
      <p:sp>
        <p:nvSpPr>
          <p:cNvPr id="14" name="Shape 10"/>
          <p:cNvSpPr/>
          <p:nvPr/>
        </p:nvSpPr>
        <p:spPr>
          <a:xfrm>
            <a:off x="713232" y="2569464"/>
            <a:ext cx="1005840" cy="274320"/>
          </a:xfrm>
          <a:prstGeom prst="rect">
            <a:avLst/>
          </a:prstGeom>
          <a:solidFill>
            <a:srgbClr val="F39C12"/>
          </a:solidFill>
          <a:ln w="12700">
            <a:solidFill>
              <a:srgbClr val="F39C12"/>
            </a:solidFill>
            <a:prstDash val="solid"/>
          </a:ln>
        </p:spPr>
      </p:sp>
      <p:sp>
        <p:nvSpPr>
          <p:cNvPr id="15" name="Text 11"/>
          <p:cNvSpPr/>
          <p:nvPr/>
        </p:nvSpPr>
        <p:spPr>
          <a:xfrm>
            <a:off x="713232" y="256946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CREATIVE</a:t>
            </a:r>
            <a:endParaRPr lang="en-US" sz="900" dirty="0"/>
          </a:p>
        </p:txBody>
      </p:sp>
      <p:sp>
        <p:nvSpPr>
          <p:cNvPr id="16" name="Text 12"/>
          <p:cNvSpPr/>
          <p:nvPr/>
        </p:nvSpPr>
        <p:spPr>
          <a:xfrm>
            <a:off x="914400" y="289864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In 1990, you are Kodak's Chief Strategy Officer. You have data showing digital adoption will accelerate. Write a 3-sentence stakeholder communication that honestly tells the board what is coming — without triggering panic or stock collapse.</a:t>
            </a:r>
            <a:endParaRPr lang="en-US" sz="1200" dirty="0"/>
          </a:p>
        </p:txBody>
      </p:sp>
      <p:sp>
        <p:nvSpPr>
          <p:cNvPr id="17" name="Text 13"/>
          <p:cNvSpPr/>
          <p:nvPr/>
        </p:nvSpPr>
        <p:spPr>
          <a:xfrm>
            <a:off x="914400" y="331012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Consider: language precision, what you reveal vs. withhold, and who else might see this communication.</a:t>
            </a:r>
            <a:endParaRPr lang="en-US" sz="1000" dirty="0"/>
          </a:p>
        </p:txBody>
      </p:sp>
      <p:sp>
        <p:nvSpPr>
          <p:cNvPr id="18" name="Shape 14"/>
          <p:cNvSpPr/>
          <p:nvPr/>
        </p:nvSpPr>
        <p:spPr>
          <a:xfrm>
            <a:off x="320040" y="3675888"/>
            <a:ext cx="8503920" cy="1115568"/>
          </a:xfrm>
          <a:prstGeom prst="rect">
            <a:avLst/>
          </a:prstGeom>
          <a:solidFill>
            <a:srgbClr val="FFFFFF"/>
          </a:solidFill>
          <a:ln w="12700">
            <a:solidFill>
              <a:srgbClr val="ECF0F1"/>
            </a:solidFill>
            <a:prstDash val="solid"/>
          </a:ln>
          <a:effectLst>
            <a:outerShdw blurRad="88900" dist="38100" dir="8100000" algn="bl" rotWithShape="0">
              <a:srgbClr val="000000">
                <a:alpha val="15000"/>
              </a:srgbClr>
            </a:outerShdw>
          </a:effectLst>
        </p:spPr>
      </p:sp>
      <p:sp>
        <p:nvSpPr>
          <p:cNvPr id="19" name="Shape 15"/>
          <p:cNvSpPr/>
          <p:nvPr/>
        </p:nvSpPr>
        <p:spPr>
          <a:xfrm>
            <a:off x="320040" y="3675888"/>
            <a:ext cx="347472" cy="1115568"/>
          </a:xfrm>
          <a:prstGeom prst="rect">
            <a:avLst/>
          </a:prstGeom>
          <a:solidFill>
            <a:srgbClr val="C0392B"/>
          </a:solidFill>
          <a:ln w="12700">
            <a:solidFill>
              <a:srgbClr val="C0392B"/>
            </a:solidFill>
            <a:prstDash val="solid"/>
          </a:ln>
        </p:spPr>
      </p:sp>
      <p:pic>
        <p:nvPicPr>
          <p:cNvPr id="20" name="Image 2" descr="preencoded.png"/>
          <p:cNvPicPr>
            <a:picLocks noChangeAspect="1"/>
          </p:cNvPicPr>
          <p:nvPr/>
        </p:nvPicPr>
        <p:blipFill>
          <a:blip r:embed="rId5"/>
          <a:stretch>
            <a:fillRect/>
          </a:stretch>
        </p:blipFill>
        <p:spPr>
          <a:xfrm>
            <a:off x="374904" y="4059936"/>
            <a:ext cx="228600" cy="228600"/>
          </a:xfrm>
          <a:prstGeom prst="rect">
            <a:avLst/>
          </a:prstGeom>
        </p:spPr>
      </p:pic>
      <p:sp>
        <p:nvSpPr>
          <p:cNvPr id="21" name="Shape 16"/>
          <p:cNvSpPr/>
          <p:nvPr/>
        </p:nvSpPr>
        <p:spPr>
          <a:xfrm>
            <a:off x="713232" y="3803904"/>
            <a:ext cx="1005840" cy="274320"/>
          </a:xfrm>
          <a:prstGeom prst="rect">
            <a:avLst/>
          </a:prstGeom>
          <a:solidFill>
            <a:srgbClr val="C0392B"/>
          </a:solidFill>
          <a:ln w="12700">
            <a:solidFill>
              <a:srgbClr val="C0392B"/>
            </a:solidFill>
            <a:prstDash val="solid"/>
          </a:ln>
        </p:spPr>
      </p:sp>
      <p:sp>
        <p:nvSpPr>
          <p:cNvPr id="22" name="Text 17"/>
          <p:cNvSpPr/>
          <p:nvPr/>
        </p:nvSpPr>
        <p:spPr>
          <a:xfrm>
            <a:off x="713232" y="3803904"/>
            <a:ext cx="100584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PROVOCATIVE</a:t>
            </a:r>
            <a:endParaRPr lang="en-US" sz="900" dirty="0"/>
          </a:p>
        </p:txBody>
      </p:sp>
      <p:sp>
        <p:nvSpPr>
          <p:cNvPr id="23" name="Text 18"/>
          <p:cNvSpPr/>
          <p:nvPr/>
        </p:nvSpPr>
        <p:spPr>
          <a:xfrm>
            <a:off x="914400" y="4133088"/>
            <a:ext cx="7726680" cy="438912"/>
          </a:xfrm>
          <a:prstGeom prst="rect">
            <a:avLst/>
          </a:prstGeom>
          <a:noFill/>
          <a:ln/>
        </p:spPr>
        <p:txBody>
          <a:bodyPr wrap="square" lIns="0" tIns="0" rIns="0" bIns="0" rtlCol="0" anchor="ctr"/>
          <a:lstStyle/>
          <a:p>
            <a:pPr marL="0" indent="0">
              <a:buNone/>
            </a:pPr>
            <a:r>
              <a:rPr lang="en-US" sz="1200" dirty="0">
                <a:solidFill>
                  <a:srgbClr val="1A1A2E"/>
                </a:solidFill>
                <a:latin typeface="Calibri" pitchFamily="34" charset="0"/>
                <a:ea typeface="Calibri" pitchFamily="34" charset="-122"/>
                <a:cs typeface="Calibri" pitchFamily="34" charset="-120"/>
              </a:rPr>
              <a:t>Kodak's engineers built the digital camera — and were ignored. In your experience or observation, when organisations silence internal voices, what cultural conditions make this possible? And who bears responsibility?</a:t>
            </a:r>
            <a:endParaRPr lang="en-US" sz="1200" dirty="0"/>
          </a:p>
        </p:txBody>
      </p:sp>
      <p:sp>
        <p:nvSpPr>
          <p:cNvPr id="24" name="Text 19"/>
          <p:cNvSpPr/>
          <p:nvPr/>
        </p:nvSpPr>
        <p:spPr>
          <a:xfrm>
            <a:off x="914400" y="4544568"/>
            <a:ext cx="7726680" cy="201168"/>
          </a:xfrm>
          <a:prstGeom prst="rect">
            <a:avLst/>
          </a:prstGeom>
          <a:noFill/>
          <a:ln/>
        </p:spPr>
        <p:txBody>
          <a:bodyPr wrap="square" lIns="0" tIns="0" rIns="0" bIns="0" rtlCol="0" anchor="ctr"/>
          <a:lstStyle/>
          <a:p>
            <a:pPr marL="0" indent="0">
              <a:buNone/>
            </a:pPr>
            <a:r>
              <a:rPr lang="en-US" sz="1000" i="1" dirty="0">
                <a:solidFill>
                  <a:srgbClr val="5D6D7E"/>
                </a:solidFill>
                <a:latin typeface="Calibri" pitchFamily="34" charset="0"/>
                <a:ea typeface="Calibri" pitchFamily="34" charset="-122"/>
                <a:cs typeface="Calibri" pitchFamily="34" charset="-120"/>
              </a:rPr>
              <a:t>💬 Connect to: Groupthink (Janis), HiPPO effect, Conformity Bias — concepts from Module 1.</a:t>
            </a:r>
            <a:endParaRPr lang="en-US" sz="1000" dirty="0"/>
          </a:p>
        </p:txBody>
      </p:sp>
      <p:sp>
        <p:nvSpPr>
          <p:cNvPr id="25" name="Shape 20"/>
          <p:cNvSpPr/>
          <p:nvPr/>
        </p:nvSpPr>
        <p:spPr>
          <a:xfrm>
            <a:off x="320040" y="4681728"/>
            <a:ext cx="8503920" cy="402336"/>
          </a:xfrm>
          <a:prstGeom prst="rect">
            <a:avLst/>
          </a:prstGeom>
          <a:solidFill>
            <a:srgbClr val="1A1A2E"/>
          </a:solidFill>
          <a:ln w="12700">
            <a:solidFill>
              <a:srgbClr val="1A1A2E"/>
            </a:solidFill>
            <a:prstDash val="solid"/>
          </a:ln>
        </p:spPr>
      </p:sp>
      <p:sp>
        <p:nvSpPr>
          <p:cNvPr id="26" name="Text 21"/>
          <p:cNvSpPr/>
          <p:nvPr/>
        </p:nvSpPr>
        <p:spPr>
          <a:xfrm>
            <a:off x="457200" y="4718304"/>
            <a:ext cx="8229600" cy="310896"/>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  Group Activity — 15 minutes | Groups share their board communication (Q2) — vote on which version would have worked best</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4206240" cy="5143500"/>
          </a:xfrm>
          <a:prstGeom prst="rect">
            <a:avLst/>
          </a:prstGeom>
          <a:solidFill>
            <a:srgbClr val="1B998B"/>
          </a:solidFill>
          <a:ln w="12700">
            <a:solidFill>
              <a:srgbClr val="1B998B"/>
            </a:solidFill>
            <a:prstDash val="solid"/>
          </a:ln>
        </p:spPr>
      </p:sp>
      <p:sp>
        <p:nvSpPr>
          <p:cNvPr id="3" name="Shape 1"/>
          <p:cNvSpPr/>
          <p:nvPr/>
        </p:nvSpPr>
        <p:spPr>
          <a:xfrm>
            <a:off x="320040" y="256032"/>
            <a:ext cx="685800" cy="685800"/>
          </a:xfrm>
          <a:prstGeom prst="ellipse">
            <a:avLst/>
          </a:prstGeom>
          <a:solidFill>
            <a:srgbClr val="126B60"/>
          </a:solidFill>
          <a:ln w="12700">
            <a:solidFill>
              <a:srgbClr val="126B60"/>
            </a:solidFill>
            <a:prstDash val="solid"/>
          </a:ln>
        </p:spPr>
      </p:sp>
      <p:sp>
        <p:nvSpPr>
          <p:cNvPr id="4" name="Text 2"/>
          <p:cNvSpPr/>
          <p:nvPr/>
        </p:nvSpPr>
        <p:spPr>
          <a:xfrm>
            <a:off x="320040" y="256032"/>
            <a:ext cx="685800" cy="685800"/>
          </a:xfrm>
          <a:prstGeom prst="rect">
            <a:avLst/>
          </a:prstGeom>
          <a:noFill/>
          <a:ln/>
        </p:spPr>
        <p:txBody>
          <a:bodyPr wrap="square"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04</a:t>
            </a:r>
            <a:endParaRPr lang="en-US" sz="2000" dirty="0"/>
          </a:p>
        </p:txBody>
      </p:sp>
      <p:sp>
        <p:nvSpPr>
          <p:cNvPr id="5" name="Text 3"/>
          <p:cNvSpPr/>
          <p:nvPr/>
        </p:nvSpPr>
        <p:spPr>
          <a:xfrm>
            <a:off x="1143000" y="347472"/>
            <a:ext cx="2926080" cy="274320"/>
          </a:xfrm>
          <a:prstGeom prst="rect">
            <a:avLst/>
          </a:prstGeom>
          <a:noFill/>
          <a:ln/>
        </p:spPr>
        <p:txBody>
          <a:bodyPr wrap="square" rtlCol="0" anchor="ctr"/>
          <a:lstStyle/>
          <a:p>
            <a:pPr marL="0" indent="0">
              <a:buNone/>
            </a:pPr>
            <a:r>
              <a:rPr lang="en-US" sz="1000" b="1" kern="0" spc="300" dirty="0">
                <a:solidFill>
                  <a:srgbClr val="A8E6E0"/>
                </a:solidFill>
                <a:latin typeface="Calibri" pitchFamily="34" charset="0"/>
                <a:ea typeface="Calibri" pitchFamily="34" charset="-122"/>
                <a:cs typeface="Calibri" pitchFamily="34" charset="-120"/>
              </a:rPr>
              <a:t>LOCAL SCENARIO</a:t>
            </a:r>
            <a:endParaRPr lang="en-US" sz="1000" dirty="0"/>
          </a:p>
        </p:txBody>
      </p:sp>
      <p:sp>
        <p:nvSpPr>
          <p:cNvPr id="6" name="Text 4"/>
          <p:cNvSpPr/>
          <p:nvPr/>
        </p:nvSpPr>
        <p:spPr>
          <a:xfrm>
            <a:off x="320040" y="960120"/>
            <a:ext cx="3566160" cy="2103120"/>
          </a:xfrm>
          <a:prstGeom prst="rect">
            <a:avLst/>
          </a:prstGeom>
          <a:noFill/>
          <a:ln/>
        </p:spPr>
        <p:txBody>
          <a:bodyPr wrap="square" rtlCol="0" anchor="ctr"/>
          <a:lstStyle/>
          <a:p>
            <a:pPr marL="0" indent="0">
              <a:lnSpc>
                <a:spcPct val="110000"/>
              </a:lnSpc>
              <a:buNone/>
            </a:pPr>
            <a:r>
              <a:rPr lang="en-US" sz="3200" b="1" dirty="0">
                <a:solidFill>
                  <a:srgbClr val="FFFFFF"/>
                </a:solidFill>
                <a:latin typeface="Georgia" pitchFamily="34" charset="0"/>
                <a:ea typeface="Georgia" pitchFamily="34" charset="-122"/>
                <a:cs typeface="Georgia" pitchFamily="34" charset="-120"/>
              </a:rPr>
              <a:t>The</a:t>
            </a:r>
            <a:endParaRPr lang="en-US" sz="3200" dirty="0"/>
          </a:p>
          <a:p>
            <a:pPr marL="0" indent="0">
              <a:lnSpc>
                <a:spcPct val="110000"/>
              </a:lnSpc>
              <a:buNone/>
            </a:pPr>
            <a:r>
              <a:rPr lang="en-US" sz="3200" b="1" dirty="0">
                <a:solidFill>
                  <a:srgbClr val="FFFFFF"/>
                </a:solidFill>
                <a:latin typeface="Georgia" pitchFamily="34" charset="0"/>
                <a:ea typeface="Georgia" pitchFamily="34" charset="-122"/>
                <a:cs typeface="Georgia" pitchFamily="34" charset="-120"/>
              </a:rPr>
              <a:t>Failed</a:t>
            </a:r>
            <a:endParaRPr lang="en-US" sz="3200" dirty="0"/>
          </a:p>
          <a:p>
            <a:pPr marL="0" indent="0">
              <a:lnSpc>
                <a:spcPct val="110000"/>
              </a:lnSpc>
              <a:buNone/>
            </a:pPr>
            <a:r>
              <a:rPr lang="en-US" sz="3200" b="1" dirty="0">
                <a:solidFill>
                  <a:srgbClr val="FFFFFF"/>
                </a:solidFill>
                <a:latin typeface="Georgia" pitchFamily="34" charset="0"/>
                <a:ea typeface="Georgia" pitchFamily="34" charset="-122"/>
                <a:cs typeface="Georgia" pitchFamily="34" charset="-120"/>
              </a:rPr>
              <a:t>NGO</a:t>
            </a:r>
            <a:endParaRPr lang="en-US" sz="3200" dirty="0"/>
          </a:p>
          <a:p>
            <a:pPr marL="0" indent="0">
              <a:lnSpc>
                <a:spcPct val="110000"/>
              </a:lnSpc>
              <a:buNone/>
            </a:pPr>
            <a:r>
              <a:rPr lang="en-US" sz="3200" b="1" dirty="0">
                <a:solidFill>
                  <a:srgbClr val="FFFFFF"/>
                </a:solidFill>
                <a:latin typeface="Georgia" pitchFamily="34" charset="0"/>
                <a:ea typeface="Georgia" pitchFamily="34" charset="-122"/>
                <a:cs typeface="Georgia" pitchFamily="34" charset="-120"/>
              </a:rPr>
              <a:t>Programme</a:t>
            </a:r>
            <a:endParaRPr lang="en-US" sz="3200" dirty="0"/>
          </a:p>
        </p:txBody>
      </p:sp>
      <p:sp>
        <p:nvSpPr>
          <p:cNvPr id="7" name="Text 5"/>
          <p:cNvSpPr/>
          <p:nvPr/>
        </p:nvSpPr>
        <p:spPr>
          <a:xfrm>
            <a:off x="320040" y="3154680"/>
            <a:ext cx="3566160" cy="347472"/>
          </a:xfrm>
          <a:prstGeom prst="rect">
            <a:avLst/>
          </a:prstGeom>
          <a:noFill/>
          <a:ln/>
        </p:spPr>
        <p:txBody>
          <a:bodyPr wrap="square" rtlCol="0" anchor="ctr"/>
          <a:lstStyle/>
          <a:p>
            <a:pPr marL="0" indent="0">
              <a:buNone/>
            </a:pPr>
            <a:r>
              <a:rPr lang="en-US" sz="1200" i="1" dirty="0">
                <a:solidFill>
                  <a:srgbClr val="A8E6E0"/>
                </a:solidFill>
                <a:latin typeface="Calibri" pitchFamily="34" charset="0"/>
                <a:ea typeface="Calibri" pitchFamily="34" charset="-122"/>
                <a:cs typeface="Calibri" pitchFamily="34" charset="-120"/>
              </a:rPr>
              <a:t>Kenya · Community Health Initiative</a:t>
            </a:r>
            <a:endParaRPr lang="en-US" sz="1200" dirty="0"/>
          </a:p>
        </p:txBody>
      </p:sp>
      <p:sp>
        <p:nvSpPr>
          <p:cNvPr id="8" name="Shape 6"/>
          <p:cNvSpPr/>
          <p:nvPr/>
        </p:nvSpPr>
        <p:spPr>
          <a:xfrm>
            <a:off x="320040" y="3566160"/>
            <a:ext cx="3566160" cy="749808"/>
          </a:xfrm>
          <a:prstGeom prst="rect">
            <a:avLst/>
          </a:prstGeom>
          <a:solidFill>
            <a:srgbClr val="126B60"/>
          </a:solidFill>
          <a:ln w="12700">
            <a:solidFill>
              <a:srgbClr val="126B60"/>
            </a:solidFill>
            <a:prstDash val="solid"/>
          </a:ln>
        </p:spPr>
      </p:sp>
      <p:sp>
        <p:nvSpPr>
          <p:cNvPr id="9" name="Text 7"/>
          <p:cNvSpPr/>
          <p:nvPr/>
        </p:nvSpPr>
        <p:spPr>
          <a:xfrm>
            <a:off x="411480" y="3611880"/>
            <a:ext cx="3383280" cy="658368"/>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A $2M, 3-year community health programme was abandoned in Year 2 after community leaders withdrew support. Donors pulled funding. The NGO had consulted government ministries and international partners — but not the village elders and women's groups who were the primary beneficiaries.</a:t>
            </a:r>
            <a:endParaRPr lang="en-US" sz="950" dirty="0"/>
          </a:p>
        </p:txBody>
      </p:sp>
      <p:sp>
        <p:nvSpPr>
          <p:cNvPr id="10" name="Text 8"/>
          <p:cNvSpPr/>
          <p:nvPr/>
        </p:nvSpPr>
        <p:spPr>
          <a:xfrm>
            <a:off x="4434840" y="274320"/>
            <a:ext cx="4480560" cy="347472"/>
          </a:xfrm>
          <a:prstGeom prst="rect">
            <a:avLst/>
          </a:prstGeom>
          <a:noFill/>
          <a:ln/>
        </p:spPr>
        <p:txBody>
          <a:bodyPr wrap="square" rtlCol="0" anchor="ctr"/>
          <a:lstStyle/>
          <a:p>
            <a:pPr marL="0" indent="0">
              <a:buNone/>
            </a:pPr>
            <a:r>
              <a:rPr lang="en-US" sz="1800" b="1" dirty="0">
                <a:solidFill>
                  <a:srgbClr val="F39C12"/>
                </a:solidFill>
                <a:latin typeface="Georgia" pitchFamily="34" charset="0"/>
                <a:ea typeface="Georgia" pitchFamily="34" charset="-122"/>
                <a:cs typeface="Georgia" pitchFamily="34" charset="-120"/>
              </a:rPr>
              <a:t>The Stakeholder Failure:</a:t>
            </a:r>
            <a:endParaRPr lang="en-US" sz="1800" dirty="0"/>
          </a:p>
        </p:txBody>
      </p:sp>
      <p:sp>
        <p:nvSpPr>
          <p:cNvPr id="11" name="Shape 9"/>
          <p:cNvSpPr/>
          <p:nvPr/>
        </p:nvSpPr>
        <p:spPr>
          <a:xfrm>
            <a:off x="4434840" y="777240"/>
            <a:ext cx="4480560" cy="713232"/>
          </a:xfrm>
          <a:prstGeom prst="rect">
            <a:avLst/>
          </a:prstGeom>
          <a:solidFill>
            <a:srgbClr val="1C2A2A"/>
          </a:solidFill>
          <a:ln w="12700">
            <a:solidFill>
              <a:srgbClr val="1C3532"/>
            </a:solidFill>
            <a:prstDash val="solid"/>
          </a:ln>
        </p:spPr>
      </p:sp>
      <p:sp>
        <p:nvSpPr>
          <p:cNvPr id="12" name="Text 10"/>
          <p:cNvSpPr/>
          <p:nvPr/>
        </p:nvSpPr>
        <p:spPr>
          <a:xfrm>
            <a:off x="4617720" y="822960"/>
            <a:ext cx="4114800" cy="237744"/>
          </a:xfrm>
          <a:prstGeom prst="rect">
            <a:avLst/>
          </a:prstGeom>
          <a:noFill/>
          <a:ln/>
        </p:spPr>
        <p:txBody>
          <a:bodyPr wrap="square" lIns="0" tIns="0" rIns="0" bIns="0" rtlCol="0" anchor="ctr"/>
          <a:lstStyle/>
          <a:p>
            <a:pPr marL="0" indent="0">
              <a:buNone/>
            </a:pPr>
            <a:r>
              <a:rPr lang="en-US" sz="1100" b="1" dirty="0">
                <a:solidFill>
                  <a:srgbClr val="F39C12"/>
                </a:solidFill>
                <a:latin typeface="Calibri" pitchFamily="34" charset="0"/>
                <a:ea typeface="Calibri" pitchFamily="34" charset="-122"/>
                <a:cs typeface="Calibri" pitchFamily="34" charset="-120"/>
              </a:rPr>
              <a:t>Ignored local power structures:</a:t>
            </a:r>
            <a:endParaRPr lang="en-US" sz="1100" dirty="0"/>
          </a:p>
        </p:txBody>
      </p:sp>
      <p:sp>
        <p:nvSpPr>
          <p:cNvPr id="13" name="Text 11"/>
          <p:cNvSpPr/>
          <p:nvPr/>
        </p:nvSpPr>
        <p:spPr>
          <a:xfrm>
            <a:off x="4617720" y="1051560"/>
            <a:ext cx="4114800" cy="365760"/>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Village elders and women's groups — the real gatekeepers — were never consulted</a:t>
            </a:r>
            <a:endParaRPr lang="en-US" sz="1100" dirty="0"/>
          </a:p>
        </p:txBody>
      </p:sp>
      <p:sp>
        <p:nvSpPr>
          <p:cNvPr id="14" name="Shape 12"/>
          <p:cNvSpPr/>
          <p:nvPr/>
        </p:nvSpPr>
        <p:spPr>
          <a:xfrm>
            <a:off x="4434840" y="1600200"/>
            <a:ext cx="4480560" cy="713232"/>
          </a:xfrm>
          <a:prstGeom prst="rect">
            <a:avLst/>
          </a:prstGeom>
          <a:solidFill>
            <a:srgbClr val="1C2A2A"/>
          </a:solidFill>
          <a:ln w="12700">
            <a:solidFill>
              <a:srgbClr val="1C3532"/>
            </a:solidFill>
            <a:prstDash val="solid"/>
          </a:ln>
        </p:spPr>
      </p:sp>
      <p:sp>
        <p:nvSpPr>
          <p:cNvPr id="15" name="Text 13"/>
          <p:cNvSpPr/>
          <p:nvPr/>
        </p:nvSpPr>
        <p:spPr>
          <a:xfrm>
            <a:off x="4617720" y="1645920"/>
            <a:ext cx="4114800" cy="237744"/>
          </a:xfrm>
          <a:prstGeom prst="rect">
            <a:avLst/>
          </a:prstGeom>
          <a:noFill/>
          <a:ln/>
        </p:spPr>
        <p:txBody>
          <a:bodyPr wrap="square" lIns="0" tIns="0" rIns="0" bIns="0" rtlCol="0" anchor="ctr"/>
          <a:lstStyle/>
          <a:p>
            <a:pPr marL="0" indent="0">
              <a:buNone/>
            </a:pPr>
            <a:r>
              <a:rPr lang="en-US" sz="1100" b="1" dirty="0">
                <a:solidFill>
                  <a:srgbClr val="F39C12"/>
                </a:solidFill>
                <a:latin typeface="Calibri" pitchFamily="34" charset="0"/>
                <a:ea typeface="Calibri" pitchFamily="34" charset="-122"/>
                <a:cs typeface="Calibri" pitchFamily="34" charset="-120"/>
              </a:rPr>
              <a:t>Assumed government = community:</a:t>
            </a:r>
            <a:endParaRPr lang="en-US" sz="1100" dirty="0"/>
          </a:p>
        </p:txBody>
      </p:sp>
      <p:sp>
        <p:nvSpPr>
          <p:cNvPr id="16" name="Text 14"/>
          <p:cNvSpPr/>
          <p:nvPr/>
        </p:nvSpPr>
        <p:spPr>
          <a:xfrm>
            <a:off x="4617720" y="1874520"/>
            <a:ext cx="4114800" cy="365760"/>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Ministry sign-off was treated as community consent — a critical misidentification</a:t>
            </a:r>
            <a:endParaRPr lang="en-US" sz="1100" dirty="0"/>
          </a:p>
        </p:txBody>
      </p:sp>
      <p:sp>
        <p:nvSpPr>
          <p:cNvPr id="17" name="Shape 15"/>
          <p:cNvSpPr/>
          <p:nvPr/>
        </p:nvSpPr>
        <p:spPr>
          <a:xfrm>
            <a:off x="4434840" y="2423160"/>
            <a:ext cx="4480560" cy="713232"/>
          </a:xfrm>
          <a:prstGeom prst="rect">
            <a:avLst/>
          </a:prstGeom>
          <a:solidFill>
            <a:srgbClr val="1C2A2A"/>
          </a:solidFill>
          <a:ln w="12700">
            <a:solidFill>
              <a:srgbClr val="1C3532"/>
            </a:solidFill>
            <a:prstDash val="solid"/>
          </a:ln>
        </p:spPr>
      </p:sp>
      <p:sp>
        <p:nvSpPr>
          <p:cNvPr id="18" name="Text 16"/>
          <p:cNvSpPr/>
          <p:nvPr/>
        </p:nvSpPr>
        <p:spPr>
          <a:xfrm>
            <a:off x="4617720" y="2468880"/>
            <a:ext cx="4114800" cy="237744"/>
          </a:xfrm>
          <a:prstGeom prst="rect">
            <a:avLst/>
          </a:prstGeom>
          <a:noFill/>
          <a:ln/>
        </p:spPr>
        <p:txBody>
          <a:bodyPr wrap="square" lIns="0" tIns="0" rIns="0" bIns="0" rtlCol="0" anchor="ctr"/>
          <a:lstStyle/>
          <a:p>
            <a:pPr marL="0" indent="0">
              <a:buNone/>
            </a:pPr>
            <a:r>
              <a:rPr lang="en-US" sz="1100" b="1" dirty="0">
                <a:solidFill>
                  <a:srgbClr val="F39C12"/>
                </a:solidFill>
                <a:latin typeface="Calibri" pitchFamily="34" charset="0"/>
                <a:ea typeface="Calibri" pitchFamily="34" charset="-122"/>
                <a:cs typeface="Calibri" pitchFamily="34" charset="-120"/>
              </a:rPr>
              <a:t>One-way communication only:</a:t>
            </a:r>
            <a:endParaRPr lang="en-US" sz="1100" dirty="0"/>
          </a:p>
        </p:txBody>
      </p:sp>
      <p:sp>
        <p:nvSpPr>
          <p:cNvPr id="19" name="Text 17"/>
          <p:cNvSpPr/>
          <p:nvPr/>
        </p:nvSpPr>
        <p:spPr>
          <a:xfrm>
            <a:off x="4617720" y="2697480"/>
            <a:ext cx="4114800" cy="365760"/>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Programme updates went from NGO to donors — never to beneficiaries</a:t>
            </a:r>
            <a:endParaRPr lang="en-US" sz="1100" dirty="0"/>
          </a:p>
        </p:txBody>
      </p:sp>
      <p:sp>
        <p:nvSpPr>
          <p:cNvPr id="20" name="Shape 18"/>
          <p:cNvSpPr/>
          <p:nvPr/>
        </p:nvSpPr>
        <p:spPr>
          <a:xfrm>
            <a:off x="4434840" y="3246120"/>
            <a:ext cx="4480560" cy="713232"/>
          </a:xfrm>
          <a:prstGeom prst="rect">
            <a:avLst/>
          </a:prstGeom>
          <a:solidFill>
            <a:srgbClr val="1C2A2A"/>
          </a:solidFill>
          <a:ln w="12700">
            <a:solidFill>
              <a:srgbClr val="1C3532"/>
            </a:solidFill>
            <a:prstDash val="solid"/>
          </a:ln>
        </p:spPr>
      </p:sp>
      <p:sp>
        <p:nvSpPr>
          <p:cNvPr id="21" name="Text 19"/>
          <p:cNvSpPr/>
          <p:nvPr/>
        </p:nvSpPr>
        <p:spPr>
          <a:xfrm>
            <a:off x="4617720" y="3291840"/>
            <a:ext cx="4114800" cy="237744"/>
          </a:xfrm>
          <a:prstGeom prst="rect">
            <a:avLst/>
          </a:prstGeom>
          <a:noFill/>
          <a:ln/>
        </p:spPr>
        <p:txBody>
          <a:bodyPr wrap="square" lIns="0" tIns="0" rIns="0" bIns="0" rtlCol="0" anchor="ctr"/>
          <a:lstStyle/>
          <a:p>
            <a:pPr marL="0" indent="0">
              <a:buNone/>
            </a:pPr>
            <a:r>
              <a:rPr lang="en-US" sz="1100" b="1" dirty="0">
                <a:solidFill>
                  <a:srgbClr val="F39C12"/>
                </a:solidFill>
                <a:latin typeface="Calibri" pitchFamily="34" charset="0"/>
                <a:ea typeface="Calibri" pitchFamily="34" charset="-122"/>
                <a:cs typeface="Calibri" pitchFamily="34" charset="-120"/>
              </a:rPr>
              <a:t>No feedback mechanism:</a:t>
            </a:r>
            <a:endParaRPr lang="en-US" sz="1100" dirty="0"/>
          </a:p>
        </p:txBody>
      </p:sp>
      <p:sp>
        <p:nvSpPr>
          <p:cNvPr id="22" name="Text 20"/>
          <p:cNvSpPr/>
          <p:nvPr/>
        </p:nvSpPr>
        <p:spPr>
          <a:xfrm>
            <a:off x="4617720" y="3520440"/>
            <a:ext cx="4114800" cy="365760"/>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Field staff raised concerns about community resistance — management dismissed them</a:t>
            </a:r>
            <a:endParaRPr lang="en-US" sz="1100" dirty="0"/>
          </a:p>
        </p:txBody>
      </p:sp>
      <p:sp>
        <p:nvSpPr>
          <p:cNvPr id="23" name="Shape 21"/>
          <p:cNvSpPr/>
          <p:nvPr/>
        </p:nvSpPr>
        <p:spPr>
          <a:xfrm>
            <a:off x="4434840" y="4069080"/>
            <a:ext cx="4480560" cy="713232"/>
          </a:xfrm>
          <a:prstGeom prst="rect">
            <a:avLst/>
          </a:prstGeom>
          <a:solidFill>
            <a:srgbClr val="1C2A2A"/>
          </a:solidFill>
          <a:ln w="12700">
            <a:solidFill>
              <a:srgbClr val="1C3532"/>
            </a:solidFill>
            <a:prstDash val="solid"/>
          </a:ln>
        </p:spPr>
      </p:sp>
      <p:sp>
        <p:nvSpPr>
          <p:cNvPr id="24" name="Text 22"/>
          <p:cNvSpPr/>
          <p:nvPr/>
        </p:nvSpPr>
        <p:spPr>
          <a:xfrm>
            <a:off x="4617720" y="4114800"/>
            <a:ext cx="4114800" cy="237744"/>
          </a:xfrm>
          <a:prstGeom prst="rect">
            <a:avLst/>
          </a:prstGeom>
          <a:noFill/>
          <a:ln/>
        </p:spPr>
        <p:txBody>
          <a:bodyPr wrap="square" lIns="0" tIns="0" rIns="0" bIns="0" rtlCol="0" anchor="ctr"/>
          <a:lstStyle/>
          <a:p>
            <a:pPr marL="0" indent="0">
              <a:buNone/>
            </a:pPr>
            <a:r>
              <a:rPr lang="en-US" sz="1100" b="1" dirty="0">
                <a:solidFill>
                  <a:srgbClr val="F39C12"/>
                </a:solidFill>
                <a:latin typeface="Calibri" pitchFamily="34" charset="0"/>
                <a:ea typeface="Calibri" pitchFamily="34" charset="-122"/>
                <a:cs typeface="Calibri" pitchFamily="34" charset="-120"/>
              </a:rPr>
              <a:t>Late crisis communication:</a:t>
            </a:r>
            <a:endParaRPr lang="en-US" sz="1100" dirty="0"/>
          </a:p>
        </p:txBody>
      </p:sp>
      <p:sp>
        <p:nvSpPr>
          <p:cNvPr id="25" name="Text 23"/>
          <p:cNvSpPr/>
          <p:nvPr/>
        </p:nvSpPr>
        <p:spPr>
          <a:xfrm>
            <a:off x="4617720" y="4343400"/>
            <a:ext cx="4114800" cy="365760"/>
          </a:xfrm>
          <a:prstGeom prst="rect">
            <a:avLst/>
          </a:prstGeom>
          <a:noFill/>
          <a:ln/>
        </p:spPr>
        <p:txBody>
          <a:bodyPr wrap="square" lIns="0" tIns="0" rIns="0" bIns="0" rtlCol="0" anchor="ctr"/>
          <a:lstStyle/>
          <a:p>
            <a:pPr marL="0" indent="0">
              <a:buNone/>
            </a:pPr>
            <a:r>
              <a:rPr lang="en-US" sz="1100" dirty="0">
                <a:solidFill>
                  <a:srgbClr val="C8D4E0"/>
                </a:solidFill>
                <a:latin typeface="Calibri" pitchFamily="34" charset="0"/>
                <a:ea typeface="Calibri" pitchFamily="34" charset="-122"/>
                <a:cs typeface="Calibri" pitchFamily="34" charset="-120"/>
              </a:rPr>
              <a:t>When resistance emerged, the NGO communicated defensively rather than collaboratively</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2053</Words>
  <Application>Microsoft Office PowerPoint</Application>
  <PresentationFormat>On-screen Show (16:9)</PresentationFormat>
  <Paragraphs>217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Management – Applied Scenarios &amp; Case Studies</dc:title>
  <dc:subject>PptxGenJS Presentation</dc:subject>
  <dc:creator>PptxGenJS</dc:creator>
  <cp:lastModifiedBy>Felix Nzuki</cp:lastModifiedBy>
  <cp:revision>2</cp:revision>
  <dcterms:created xsi:type="dcterms:W3CDTF">2026-05-04T09:55:20Z</dcterms:created>
  <dcterms:modified xsi:type="dcterms:W3CDTF">2026-05-09T05:15:31Z</dcterms:modified>
</cp:coreProperties>
</file>