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48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7D1B"/>
          </a:solidFill>
          <a:ln w="12700">
            <a:solidFill>
              <a:srgbClr val="C97D1B"/>
            </a:solidFill>
            <a:prstDash val="solid"/>
          </a:ln>
        </p:spPr>
      </p:sp>
      <p:sp>
        <p:nvSpPr>
          <p:cNvPr id="3" name="Shape 1"/>
          <p:cNvSpPr/>
          <p:nvPr/>
        </p:nvSpPr>
        <p:spPr>
          <a:xfrm>
            <a:off x="6217920" y="64008"/>
            <a:ext cx="2926080" cy="5079492"/>
          </a:xfrm>
          <a:prstGeom prst="rect">
            <a:avLst/>
          </a:prstGeom>
          <a:solidFill>
            <a:srgbClr val="2E4057"/>
          </a:solidFill>
          <a:ln w="12700">
            <a:solidFill>
              <a:srgbClr val="2E4057"/>
            </a:solidFill>
            <a:prstDash val="solid"/>
          </a:ln>
        </p:spPr>
      </p:sp>
      <p:sp>
        <p:nvSpPr>
          <p:cNvPr id="4" name="Shape 2"/>
          <p:cNvSpPr/>
          <p:nvPr/>
        </p:nvSpPr>
        <p:spPr>
          <a:xfrm rot="2700000">
            <a:off x="6583680" y="365760"/>
            <a:ext cx="1645920" cy="1645920"/>
          </a:xfrm>
          <a:prstGeom prst="rect">
            <a:avLst/>
          </a:prstGeom>
          <a:solidFill>
            <a:srgbClr val="8B1A1A">
              <a:alpha val="28000"/>
            </a:srgbClr>
          </a:solidFill>
          <a:ln w="12700">
            <a:solidFill>
              <a:srgbClr val="8B1A1A">
                <a:alpha val="50000"/>
              </a:srgbClr>
            </a:solidFill>
            <a:prstDash val="solid"/>
          </a:ln>
        </p:spPr>
      </p:sp>
      <p:sp>
        <p:nvSpPr>
          <p:cNvPr id="5" name="Shape 3"/>
          <p:cNvSpPr/>
          <p:nvPr/>
        </p:nvSpPr>
        <p:spPr>
          <a:xfrm rot="2700000">
            <a:off x="7040880" y="1645920"/>
            <a:ext cx="1371600" cy="1371600"/>
          </a:xfrm>
          <a:prstGeom prst="rect">
            <a:avLst/>
          </a:prstGeom>
          <a:solidFill>
            <a:srgbClr val="8B1A1A">
              <a:alpha val="40000"/>
            </a:srgbClr>
          </a:solidFill>
          <a:ln w="12700">
            <a:solidFill>
              <a:srgbClr val="8B1A1A">
                <a:alpha val="50000"/>
              </a:srgbClr>
            </a:solidFill>
            <a:prstDash val="solid"/>
          </a:ln>
        </p:spPr>
      </p:sp>
      <p:sp>
        <p:nvSpPr>
          <p:cNvPr id="6" name="Shape 4"/>
          <p:cNvSpPr/>
          <p:nvPr/>
        </p:nvSpPr>
        <p:spPr>
          <a:xfrm rot="2700000">
            <a:off x="6766560" y="2743200"/>
            <a:ext cx="1097280" cy="1097280"/>
          </a:xfrm>
          <a:prstGeom prst="rect">
            <a:avLst/>
          </a:prstGeom>
          <a:solidFill>
            <a:srgbClr val="8B1A1A">
              <a:alpha val="25000"/>
            </a:srgbClr>
          </a:solidFill>
          <a:ln w="12700">
            <a:solidFill>
              <a:srgbClr val="8B1A1A">
                <a:alpha val="50000"/>
              </a:srgbClr>
            </a:solidFill>
            <a:prstDash val="solid"/>
          </a:ln>
        </p:spPr>
      </p:sp>
      <p:sp>
        <p:nvSpPr>
          <p:cNvPr id="7" name="Shape 5"/>
          <p:cNvSpPr/>
          <p:nvPr/>
        </p:nvSpPr>
        <p:spPr>
          <a:xfrm>
            <a:off x="457200" y="411480"/>
            <a:ext cx="2560320" cy="301752"/>
          </a:xfrm>
          <a:prstGeom prst="rect">
            <a:avLst/>
          </a:prstGeom>
          <a:solidFill>
            <a:srgbClr val="8B1A1A"/>
          </a:solidFill>
          <a:ln w="12700">
            <a:solidFill>
              <a:srgbClr val="8B1A1A"/>
            </a:solidFill>
            <a:prstDash val="solid"/>
          </a:ln>
        </p:spPr>
      </p:sp>
      <p:sp>
        <p:nvSpPr>
          <p:cNvPr id="8" name="Text 6"/>
          <p:cNvSpPr/>
          <p:nvPr/>
        </p:nvSpPr>
        <p:spPr>
          <a:xfrm>
            <a:off x="457200" y="411480"/>
            <a:ext cx="2560320" cy="301752"/>
          </a:xfrm>
          <a:prstGeom prst="rect">
            <a:avLst/>
          </a:prstGeom>
          <a:noFill/>
          <a:ln/>
        </p:spPr>
        <p:txBody>
          <a:bodyPr wrap="square" lIns="0" tIns="0" rIns="0" bIns="0" rtlCol="0" anchor="ctr"/>
          <a:lstStyle/>
          <a:p>
            <a:pPr marL="0" indent="0" algn="ctr">
              <a:buNone/>
            </a:pPr>
            <a:r>
              <a:rPr lang="en-US" sz="700" b="1" kern="0" spc="100" dirty="0">
                <a:solidFill>
                  <a:srgbClr val="FFFFFF"/>
                </a:solidFill>
              </a:rPr>
              <a:t>LEVEL 2  |  MODULE 3  |  ORGANIZATIONAL LEADERSHIP</a:t>
            </a:r>
            <a:endParaRPr lang="en-US" sz="700" dirty="0"/>
          </a:p>
        </p:txBody>
      </p:sp>
      <p:sp>
        <p:nvSpPr>
          <p:cNvPr id="9" name="Text 7"/>
          <p:cNvSpPr/>
          <p:nvPr/>
        </p:nvSpPr>
        <p:spPr>
          <a:xfrm>
            <a:off x="457200" y="868680"/>
            <a:ext cx="5486400" cy="685800"/>
          </a:xfrm>
          <a:prstGeom prst="rect">
            <a:avLst/>
          </a:prstGeom>
          <a:noFill/>
          <a:ln/>
        </p:spPr>
        <p:txBody>
          <a:bodyPr wrap="square" lIns="0" tIns="0" rIns="0" bIns="0"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Problem-Solving</a:t>
            </a:r>
            <a:endParaRPr lang="en-US" sz="4800" dirty="0"/>
          </a:p>
        </p:txBody>
      </p:sp>
      <p:sp>
        <p:nvSpPr>
          <p:cNvPr id="10" name="Text 8"/>
          <p:cNvSpPr/>
          <p:nvPr/>
        </p:nvSpPr>
        <p:spPr>
          <a:xfrm>
            <a:off x="457200" y="1508760"/>
            <a:ext cx="5486400" cy="685800"/>
          </a:xfrm>
          <a:prstGeom prst="rect">
            <a:avLst/>
          </a:prstGeom>
          <a:noFill/>
          <a:ln/>
        </p:spPr>
        <p:txBody>
          <a:bodyPr wrap="square" lIns="0" tIns="0" rIns="0" bIns="0"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Techniques &amp;</a:t>
            </a:r>
            <a:endParaRPr lang="en-US" sz="4800" dirty="0"/>
          </a:p>
        </p:txBody>
      </p:sp>
      <p:sp>
        <p:nvSpPr>
          <p:cNvPr id="11" name="Text 9"/>
          <p:cNvSpPr/>
          <p:nvPr/>
        </p:nvSpPr>
        <p:spPr>
          <a:xfrm>
            <a:off x="457200" y="2148840"/>
            <a:ext cx="5486400" cy="685800"/>
          </a:xfrm>
          <a:prstGeom prst="rect">
            <a:avLst/>
          </a:prstGeom>
          <a:noFill/>
          <a:ln/>
        </p:spPr>
        <p:txBody>
          <a:bodyPr wrap="square" lIns="0" tIns="0" rIns="0" bIns="0" rtlCol="0" anchor="ctr"/>
          <a:lstStyle/>
          <a:p>
            <a:pPr marL="0" indent="0">
              <a:buNone/>
            </a:pPr>
            <a:r>
              <a:rPr lang="en-US" sz="4800" b="1" dirty="0">
                <a:solidFill>
                  <a:srgbClr val="C97D1B"/>
                </a:solidFill>
                <a:latin typeface="Cambria" pitchFamily="34" charset="0"/>
                <a:ea typeface="Cambria" pitchFamily="34" charset="-122"/>
                <a:cs typeface="Cambria" pitchFamily="34" charset="-120"/>
              </a:rPr>
              <a:t>Risk Management</a:t>
            </a:r>
            <a:endParaRPr lang="en-US" sz="4800" dirty="0"/>
          </a:p>
        </p:txBody>
      </p:sp>
      <p:sp>
        <p:nvSpPr>
          <p:cNvPr id="12" name="Text 10"/>
          <p:cNvSpPr/>
          <p:nvPr/>
        </p:nvSpPr>
        <p:spPr>
          <a:xfrm>
            <a:off x="457200" y="2944368"/>
            <a:ext cx="5486400" cy="274320"/>
          </a:xfrm>
          <a:prstGeom prst="rect">
            <a:avLst/>
          </a:prstGeom>
          <a:noFill/>
          <a:ln/>
        </p:spPr>
        <p:txBody>
          <a:bodyPr wrap="square" lIns="0" tIns="0" rIns="0" bIns="0" rtlCol="0" anchor="ctr"/>
          <a:lstStyle/>
          <a:p>
            <a:pPr marL="0" indent="0">
              <a:buNone/>
            </a:pPr>
            <a:r>
              <a:rPr lang="en-US" sz="1200" i="1" dirty="0">
                <a:solidFill>
                  <a:srgbClr val="7A8599"/>
                </a:solidFill>
                <a:latin typeface="Calibri" pitchFamily="34" charset="0"/>
                <a:ea typeface="Calibri" pitchFamily="34" charset="-122"/>
                <a:cs typeface="Calibri" pitchFamily="34" charset="-120"/>
              </a:rPr>
              <a:t>Root Cause Analysis  •  Risk Assessment  •  Risk Mitigation</a:t>
            </a:r>
            <a:endParaRPr lang="en-US" sz="1200" dirty="0"/>
          </a:p>
        </p:txBody>
      </p:sp>
      <p:sp>
        <p:nvSpPr>
          <p:cNvPr id="13" name="Shape 11"/>
          <p:cNvSpPr/>
          <p:nvPr/>
        </p:nvSpPr>
        <p:spPr>
          <a:xfrm>
            <a:off x="457200" y="3310128"/>
            <a:ext cx="1280160" cy="45720"/>
          </a:xfrm>
          <a:prstGeom prst="rect">
            <a:avLst/>
          </a:prstGeom>
          <a:solidFill>
            <a:srgbClr val="C97D1B"/>
          </a:solidFill>
          <a:ln w="12700">
            <a:solidFill>
              <a:srgbClr val="C97D1B"/>
            </a:solidFill>
            <a:prstDash val="solid"/>
          </a:ln>
        </p:spPr>
      </p:sp>
      <p:sp>
        <p:nvSpPr>
          <p:cNvPr id="14" name="Text 12"/>
          <p:cNvSpPr/>
          <p:nvPr/>
        </p:nvSpPr>
        <p:spPr>
          <a:xfrm>
            <a:off x="457200" y="3456432"/>
            <a:ext cx="5486400" cy="256032"/>
          </a:xfrm>
          <a:prstGeom prst="rect">
            <a:avLst/>
          </a:prstGeom>
          <a:noFill/>
          <a:ln/>
        </p:spPr>
        <p:txBody>
          <a:bodyPr wrap="square" lIns="0" tIns="0" rIns="0" bIns="0" rtlCol="0" anchor="ctr"/>
          <a:lstStyle/>
          <a:p>
            <a:pPr marL="0" indent="0">
              <a:buNone/>
            </a:pPr>
            <a:r>
              <a:rPr lang="en-US" sz="1100" dirty="0">
                <a:solidFill>
                  <a:srgbClr val="7A8599"/>
                </a:solidFill>
                <a:latin typeface="Calibri" pitchFamily="34" charset="0"/>
                <a:ea typeface="Calibri" pitchFamily="34" charset="-122"/>
                <a:cs typeface="Calibri" pitchFamily="34" charset="-120"/>
              </a:rPr>
              <a:t>Cecabul Africa Leadership Accelerator</a:t>
            </a:r>
            <a:endParaRPr lang="en-US" sz="1100" dirty="0"/>
          </a:p>
        </p:txBody>
      </p:sp>
      <p:sp>
        <p:nvSpPr>
          <p:cNvPr id="15" name="Text 13"/>
          <p:cNvSpPr/>
          <p:nvPr/>
        </p:nvSpPr>
        <p:spPr>
          <a:xfrm>
            <a:off x="457200" y="3712464"/>
            <a:ext cx="5486400" cy="256032"/>
          </a:xfrm>
          <a:prstGeom prst="rect">
            <a:avLst/>
          </a:prstGeom>
          <a:noFill/>
          <a:ln/>
        </p:spPr>
        <p:txBody>
          <a:bodyPr wrap="square" lIns="0" tIns="0" rIns="0" bIns="0" rtlCol="0" anchor="ctr"/>
          <a:lstStyle/>
          <a:p>
            <a:pPr marL="0" indent="0">
              <a:buNone/>
            </a:pPr>
            <a:r>
              <a:rPr lang="en-US" sz="1100" i="1" dirty="0">
                <a:solidFill>
                  <a:srgbClr val="E8ECF0"/>
                </a:solidFill>
                <a:latin typeface="Calibri" pitchFamily="34" charset="0"/>
                <a:ea typeface="Calibri" pitchFamily="34" charset="-122"/>
                <a:cs typeface="Calibri" pitchFamily="34" charset="-120"/>
              </a:rPr>
              <a:t>Designed for C-Suite &amp; Senior Leaders</a:t>
            </a:r>
            <a:endParaRPr lang="en-US" sz="1100" dirty="0"/>
          </a:p>
        </p:txBody>
      </p:sp>
      <p:sp>
        <p:nvSpPr>
          <p:cNvPr id="16" name="Shape 14"/>
          <p:cNvSpPr/>
          <p:nvPr/>
        </p:nvSpPr>
        <p:spPr>
          <a:xfrm>
            <a:off x="0" y="4828032"/>
            <a:ext cx="9144000" cy="315468"/>
          </a:xfrm>
          <a:prstGeom prst="rect">
            <a:avLst/>
          </a:prstGeom>
          <a:solidFill>
            <a:srgbClr val="0D1321"/>
          </a:solidFill>
          <a:ln w="12700">
            <a:solidFill>
              <a:srgbClr val="0D1321"/>
            </a:solidFill>
            <a:prstDash val="solid"/>
          </a:ln>
        </p:spPr>
      </p:sp>
      <p:sp>
        <p:nvSpPr>
          <p:cNvPr id="17" name="Text 15"/>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82296" cy="4828032"/>
          </a:xfrm>
          <a:prstGeom prst="rect">
            <a:avLst/>
          </a:prstGeom>
          <a:solidFill>
            <a:srgbClr val="1C1C2E"/>
          </a:solidFill>
          <a:ln w="12700">
            <a:solidFill>
              <a:srgbClr val="1C1C2E"/>
            </a:solidFill>
            <a:prstDash val="solid"/>
          </a:ln>
        </p:spPr>
      </p:sp>
      <p:sp>
        <p:nvSpPr>
          <p:cNvPr id="3" name="Shape 1"/>
          <p:cNvSpPr/>
          <p:nvPr/>
        </p:nvSpPr>
        <p:spPr>
          <a:xfrm>
            <a:off x="0" y="0"/>
            <a:ext cx="9144000" cy="50292"/>
          </a:xfrm>
          <a:prstGeom prst="rect">
            <a:avLst/>
          </a:prstGeom>
          <a:solidFill>
            <a:srgbClr val="C97D1B"/>
          </a:solidFill>
          <a:ln w="12700">
            <a:solidFill>
              <a:srgbClr val="C97D1B"/>
            </a:solidFill>
            <a:prstDash val="solid"/>
          </a:ln>
        </p:spPr>
      </p:sp>
      <p:sp>
        <p:nvSpPr>
          <p:cNvPr id="4" name="Text 2"/>
          <p:cNvSpPr/>
          <p:nvPr/>
        </p:nvSpPr>
        <p:spPr>
          <a:xfrm>
            <a:off x="365760" y="137160"/>
            <a:ext cx="8229600" cy="475488"/>
          </a:xfrm>
          <a:prstGeom prst="rect">
            <a:avLst/>
          </a:prstGeom>
          <a:noFill/>
          <a:ln/>
        </p:spPr>
        <p:txBody>
          <a:bodyPr wrap="square" lIns="0" tIns="0" rIns="0" bIns="0" rtlCol="0" anchor="ctr"/>
          <a:lstStyle/>
          <a:p>
            <a:pPr marL="0" indent="0">
              <a:buNone/>
            </a:pPr>
            <a:r>
              <a:rPr lang="en-US" sz="2800" b="1" dirty="0">
                <a:solidFill>
                  <a:srgbClr val="1C1C2E"/>
                </a:solidFill>
                <a:latin typeface="Cambria" pitchFamily="34" charset="0"/>
                <a:ea typeface="Cambria" pitchFamily="34" charset="-122"/>
                <a:cs typeface="Cambria" pitchFamily="34" charset="-120"/>
              </a:rPr>
              <a:t>Module Roadmap</a:t>
            </a:r>
            <a:endParaRPr lang="en-US" sz="2800" dirty="0"/>
          </a:p>
        </p:txBody>
      </p:sp>
      <p:sp>
        <p:nvSpPr>
          <p:cNvPr id="5" name="Text 3"/>
          <p:cNvSpPr/>
          <p:nvPr/>
        </p:nvSpPr>
        <p:spPr>
          <a:xfrm>
            <a:off x="365760" y="640080"/>
            <a:ext cx="8229600" cy="256032"/>
          </a:xfrm>
          <a:prstGeom prst="rect">
            <a:avLst/>
          </a:prstGeom>
          <a:noFill/>
          <a:ln/>
        </p:spPr>
        <p:txBody>
          <a:bodyPr wrap="square" lIns="0" tIns="0" rIns="0" bIns="0" rtlCol="0" anchor="ctr"/>
          <a:lstStyle/>
          <a:p>
            <a:pPr marL="0" indent="0">
              <a:buNone/>
            </a:pPr>
            <a:r>
              <a:rPr lang="en-US" sz="1150" i="1" dirty="0">
                <a:solidFill>
                  <a:srgbClr val="7A8599"/>
                </a:solidFill>
                <a:latin typeface="Calibri" pitchFamily="34" charset="0"/>
                <a:ea typeface="Calibri" pitchFamily="34" charset="-122"/>
                <a:cs typeface="Calibri" pitchFamily="34" charset="-120"/>
              </a:rPr>
              <a:t>A C-suite journey from problem diagnosis to strategic risk command</a:t>
            </a:r>
            <a:endParaRPr lang="en-US" sz="1150" dirty="0"/>
          </a:p>
        </p:txBody>
      </p:sp>
      <p:sp>
        <p:nvSpPr>
          <p:cNvPr id="6" name="Shape 4"/>
          <p:cNvSpPr/>
          <p:nvPr/>
        </p:nvSpPr>
        <p:spPr>
          <a:xfrm>
            <a:off x="228600" y="1005840"/>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7" name="Shape 5"/>
          <p:cNvSpPr/>
          <p:nvPr/>
        </p:nvSpPr>
        <p:spPr>
          <a:xfrm>
            <a:off x="228600" y="1005840"/>
            <a:ext cx="457200" cy="804672"/>
          </a:xfrm>
          <a:prstGeom prst="rect">
            <a:avLst/>
          </a:prstGeom>
          <a:solidFill>
            <a:srgbClr val="2E4057"/>
          </a:solidFill>
          <a:ln w="12700">
            <a:solidFill>
              <a:srgbClr val="2E4057"/>
            </a:solidFill>
            <a:prstDash val="solid"/>
          </a:ln>
        </p:spPr>
      </p:sp>
      <p:sp>
        <p:nvSpPr>
          <p:cNvPr id="8" name="Text 6"/>
          <p:cNvSpPr/>
          <p:nvPr/>
        </p:nvSpPr>
        <p:spPr>
          <a:xfrm>
            <a:off x="228600" y="1005840"/>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01</a:t>
            </a:r>
            <a:endParaRPr lang="en-US" sz="1200" dirty="0"/>
          </a:p>
        </p:txBody>
      </p:sp>
      <p:sp>
        <p:nvSpPr>
          <p:cNvPr id="9" name="Text 7"/>
          <p:cNvSpPr/>
          <p:nvPr/>
        </p:nvSpPr>
        <p:spPr>
          <a:xfrm>
            <a:off x="795528" y="1060704"/>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The Problem-Solving Mindset</a:t>
            </a:r>
            <a:endParaRPr lang="en-US" sz="1200" dirty="0"/>
          </a:p>
        </p:txBody>
      </p:sp>
      <p:sp>
        <p:nvSpPr>
          <p:cNvPr id="10" name="Text 8"/>
          <p:cNvSpPr/>
          <p:nvPr/>
        </p:nvSpPr>
        <p:spPr>
          <a:xfrm>
            <a:off x="795528" y="1408176"/>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Why leaders must diagnose before deciding</a:t>
            </a:r>
            <a:endParaRPr lang="en-US" sz="1000" dirty="0"/>
          </a:p>
        </p:txBody>
      </p:sp>
      <p:sp>
        <p:nvSpPr>
          <p:cNvPr id="11" name="Shape 9"/>
          <p:cNvSpPr/>
          <p:nvPr/>
        </p:nvSpPr>
        <p:spPr>
          <a:xfrm>
            <a:off x="228600" y="1938528"/>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2" name="Shape 10"/>
          <p:cNvSpPr/>
          <p:nvPr/>
        </p:nvSpPr>
        <p:spPr>
          <a:xfrm>
            <a:off x="228600" y="1938528"/>
            <a:ext cx="457200" cy="804672"/>
          </a:xfrm>
          <a:prstGeom prst="rect">
            <a:avLst/>
          </a:prstGeom>
          <a:solidFill>
            <a:srgbClr val="2E4057"/>
          </a:solidFill>
          <a:ln w="12700">
            <a:solidFill>
              <a:srgbClr val="2E4057"/>
            </a:solidFill>
            <a:prstDash val="solid"/>
          </a:ln>
        </p:spPr>
      </p:sp>
      <p:sp>
        <p:nvSpPr>
          <p:cNvPr id="13" name="Text 11"/>
          <p:cNvSpPr/>
          <p:nvPr/>
        </p:nvSpPr>
        <p:spPr>
          <a:xfrm>
            <a:off x="228600" y="1938528"/>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02</a:t>
            </a:r>
            <a:endParaRPr lang="en-US" sz="1200" dirty="0"/>
          </a:p>
        </p:txBody>
      </p:sp>
      <p:sp>
        <p:nvSpPr>
          <p:cNvPr id="14" name="Text 12"/>
          <p:cNvSpPr/>
          <p:nvPr/>
        </p:nvSpPr>
        <p:spPr>
          <a:xfrm>
            <a:off x="795528" y="1993392"/>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Iceberg Model</a:t>
            </a:r>
            <a:endParaRPr lang="en-US" sz="1200" dirty="0"/>
          </a:p>
        </p:txBody>
      </p:sp>
      <p:sp>
        <p:nvSpPr>
          <p:cNvPr id="15" name="Text 13"/>
          <p:cNvSpPr/>
          <p:nvPr/>
        </p:nvSpPr>
        <p:spPr>
          <a:xfrm>
            <a:off x="795528" y="2340864"/>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Surface symptoms vs. systemic root causes</a:t>
            </a:r>
            <a:endParaRPr lang="en-US" sz="1000" dirty="0"/>
          </a:p>
        </p:txBody>
      </p:sp>
      <p:sp>
        <p:nvSpPr>
          <p:cNvPr id="16" name="Shape 14"/>
          <p:cNvSpPr/>
          <p:nvPr/>
        </p:nvSpPr>
        <p:spPr>
          <a:xfrm>
            <a:off x="228600" y="2871216"/>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7" name="Shape 15"/>
          <p:cNvSpPr/>
          <p:nvPr/>
        </p:nvSpPr>
        <p:spPr>
          <a:xfrm>
            <a:off x="228600" y="2871216"/>
            <a:ext cx="457200" cy="804672"/>
          </a:xfrm>
          <a:prstGeom prst="rect">
            <a:avLst/>
          </a:prstGeom>
          <a:solidFill>
            <a:srgbClr val="2E4057"/>
          </a:solidFill>
          <a:ln w="12700">
            <a:solidFill>
              <a:srgbClr val="2E4057"/>
            </a:solidFill>
            <a:prstDash val="solid"/>
          </a:ln>
        </p:spPr>
      </p:sp>
      <p:sp>
        <p:nvSpPr>
          <p:cNvPr id="18" name="Text 16"/>
          <p:cNvSpPr/>
          <p:nvPr/>
        </p:nvSpPr>
        <p:spPr>
          <a:xfrm>
            <a:off x="228600" y="2871216"/>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03</a:t>
            </a:r>
            <a:endParaRPr lang="en-US" sz="1200" dirty="0"/>
          </a:p>
        </p:txBody>
      </p:sp>
      <p:sp>
        <p:nvSpPr>
          <p:cNvPr id="19" name="Text 17"/>
          <p:cNvSpPr/>
          <p:nvPr/>
        </p:nvSpPr>
        <p:spPr>
          <a:xfrm>
            <a:off x="795528" y="2926080"/>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Ishikawa (Fishbone) Diagram</a:t>
            </a:r>
            <a:endParaRPr lang="en-US" sz="1200" dirty="0"/>
          </a:p>
        </p:txBody>
      </p:sp>
      <p:sp>
        <p:nvSpPr>
          <p:cNvPr id="20" name="Text 18"/>
          <p:cNvSpPr/>
          <p:nvPr/>
        </p:nvSpPr>
        <p:spPr>
          <a:xfrm>
            <a:off x="795528" y="3273552"/>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Mapping causality across 6 dimensions</a:t>
            </a:r>
            <a:endParaRPr lang="en-US" sz="1000" dirty="0"/>
          </a:p>
        </p:txBody>
      </p:sp>
      <p:sp>
        <p:nvSpPr>
          <p:cNvPr id="21" name="Shape 19"/>
          <p:cNvSpPr/>
          <p:nvPr/>
        </p:nvSpPr>
        <p:spPr>
          <a:xfrm>
            <a:off x="228600" y="3803904"/>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2" name="Shape 20"/>
          <p:cNvSpPr/>
          <p:nvPr/>
        </p:nvSpPr>
        <p:spPr>
          <a:xfrm>
            <a:off x="228600" y="3803904"/>
            <a:ext cx="457200" cy="804672"/>
          </a:xfrm>
          <a:prstGeom prst="rect">
            <a:avLst/>
          </a:prstGeom>
          <a:solidFill>
            <a:srgbClr val="8B1A1A"/>
          </a:solidFill>
          <a:ln w="12700">
            <a:solidFill>
              <a:srgbClr val="8B1A1A"/>
            </a:solidFill>
            <a:prstDash val="solid"/>
          </a:ln>
        </p:spPr>
      </p:sp>
      <p:sp>
        <p:nvSpPr>
          <p:cNvPr id="23" name="Text 21"/>
          <p:cNvSpPr/>
          <p:nvPr/>
        </p:nvSpPr>
        <p:spPr>
          <a:xfrm>
            <a:off x="228600" y="3803904"/>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04</a:t>
            </a:r>
            <a:endParaRPr lang="en-US" sz="1200" dirty="0"/>
          </a:p>
        </p:txBody>
      </p:sp>
      <p:sp>
        <p:nvSpPr>
          <p:cNvPr id="24" name="Text 22"/>
          <p:cNvSpPr/>
          <p:nvPr/>
        </p:nvSpPr>
        <p:spPr>
          <a:xfrm>
            <a:off x="795528" y="3858768"/>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Premortem Analysis</a:t>
            </a:r>
            <a:endParaRPr lang="en-US" sz="1200" dirty="0"/>
          </a:p>
        </p:txBody>
      </p:sp>
      <p:sp>
        <p:nvSpPr>
          <p:cNvPr id="25" name="Text 23"/>
          <p:cNvSpPr/>
          <p:nvPr/>
        </p:nvSpPr>
        <p:spPr>
          <a:xfrm>
            <a:off x="795528" y="4206240"/>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Imagining failure before it happens</a:t>
            </a:r>
            <a:endParaRPr lang="en-US" sz="1000" dirty="0"/>
          </a:p>
        </p:txBody>
      </p:sp>
      <p:sp>
        <p:nvSpPr>
          <p:cNvPr id="26" name="Shape 24"/>
          <p:cNvSpPr/>
          <p:nvPr/>
        </p:nvSpPr>
        <p:spPr>
          <a:xfrm>
            <a:off x="4736592" y="1005840"/>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7" name="Shape 25"/>
          <p:cNvSpPr/>
          <p:nvPr/>
        </p:nvSpPr>
        <p:spPr>
          <a:xfrm>
            <a:off x="4736592" y="1005840"/>
            <a:ext cx="457200" cy="804672"/>
          </a:xfrm>
          <a:prstGeom prst="rect">
            <a:avLst/>
          </a:prstGeom>
          <a:solidFill>
            <a:srgbClr val="8B1A1A"/>
          </a:solidFill>
          <a:ln w="12700">
            <a:solidFill>
              <a:srgbClr val="8B1A1A"/>
            </a:solidFill>
            <a:prstDash val="solid"/>
          </a:ln>
        </p:spPr>
      </p:sp>
      <p:sp>
        <p:nvSpPr>
          <p:cNvPr id="28" name="Text 26"/>
          <p:cNvSpPr/>
          <p:nvPr/>
        </p:nvSpPr>
        <p:spPr>
          <a:xfrm>
            <a:off x="4736592" y="1005840"/>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05</a:t>
            </a:r>
            <a:endParaRPr lang="en-US" sz="1200" dirty="0"/>
          </a:p>
        </p:txBody>
      </p:sp>
      <p:sp>
        <p:nvSpPr>
          <p:cNvPr id="29" name="Text 27"/>
          <p:cNvSpPr/>
          <p:nvPr/>
        </p:nvSpPr>
        <p:spPr>
          <a:xfrm>
            <a:off x="5303520" y="1060704"/>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Risk Rating Matrix</a:t>
            </a:r>
            <a:endParaRPr lang="en-US" sz="1200" dirty="0"/>
          </a:p>
        </p:txBody>
      </p:sp>
      <p:sp>
        <p:nvSpPr>
          <p:cNvPr id="30" name="Text 28"/>
          <p:cNvSpPr/>
          <p:nvPr/>
        </p:nvSpPr>
        <p:spPr>
          <a:xfrm>
            <a:off x="5303520" y="1408176"/>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Likelihood x Impact: prioritising what matters</a:t>
            </a:r>
            <a:endParaRPr lang="en-US" sz="1000" dirty="0"/>
          </a:p>
        </p:txBody>
      </p:sp>
      <p:sp>
        <p:nvSpPr>
          <p:cNvPr id="31" name="Shape 29"/>
          <p:cNvSpPr/>
          <p:nvPr/>
        </p:nvSpPr>
        <p:spPr>
          <a:xfrm>
            <a:off x="4736592" y="1938528"/>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32" name="Shape 30"/>
          <p:cNvSpPr/>
          <p:nvPr/>
        </p:nvSpPr>
        <p:spPr>
          <a:xfrm>
            <a:off x="4736592" y="1938528"/>
            <a:ext cx="457200" cy="804672"/>
          </a:xfrm>
          <a:prstGeom prst="rect">
            <a:avLst/>
          </a:prstGeom>
          <a:solidFill>
            <a:srgbClr val="8B1A1A"/>
          </a:solidFill>
          <a:ln w="12700">
            <a:solidFill>
              <a:srgbClr val="8B1A1A"/>
            </a:solidFill>
            <a:prstDash val="solid"/>
          </a:ln>
        </p:spPr>
      </p:sp>
      <p:sp>
        <p:nvSpPr>
          <p:cNvPr id="33" name="Text 31"/>
          <p:cNvSpPr/>
          <p:nvPr/>
        </p:nvSpPr>
        <p:spPr>
          <a:xfrm>
            <a:off x="4736592" y="1938528"/>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06</a:t>
            </a:r>
            <a:endParaRPr lang="en-US" sz="1200" dirty="0"/>
          </a:p>
        </p:txBody>
      </p:sp>
      <p:sp>
        <p:nvSpPr>
          <p:cNvPr id="34" name="Text 32"/>
          <p:cNvSpPr/>
          <p:nvPr/>
        </p:nvSpPr>
        <p:spPr>
          <a:xfrm>
            <a:off x="5303520" y="1993392"/>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Risk Mitigation Strategies</a:t>
            </a:r>
            <a:endParaRPr lang="en-US" sz="1200" dirty="0"/>
          </a:p>
        </p:txBody>
      </p:sp>
      <p:sp>
        <p:nvSpPr>
          <p:cNvPr id="35" name="Text 33"/>
          <p:cNvSpPr/>
          <p:nvPr/>
        </p:nvSpPr>
        <p:spPr>
          <a:xfrm>
            <a:off x="5303520" y="2340864"/>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Avoid, Reduce, Transfer, Accept</a:t>
            </a:r>
            <a:endParaRPr lang="en-US" sz="1000" dirty="0"/>
          </a:p>
        </p:txBody>
      </p:sp>
      <p:sp>
        <p:nvSpPr>
          <p:cNvPr id="36" name="Shape 34"/>
          <p:cNvSpPr/>
          <p:nvPr/>
        </p:nvSpPr>
        <p:spPr>
          <a:xfrm>
            <a:off x="4736592" y="2871216"/>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37" name="Shape 35"/>
          <p:cNvSpPr/>
          <p:nvPr/>
        </p:nvSpPr>
        <p:spPr>
          <a:xfrm>
            <a:off x="4736592" y="2871216"/>
            <a:ext cx="457200" cy="804672"/>
          </a:xfrm>
          <a:prstGeom prst="rect">
            <a:avLst/>
          </a:prstGeom>
          <a:solidFill>
            <a:srgbClr val="C97D1B"/>
          </a:solidFill>
          <a:ln w="12700">
            <a:solidFill>
              <a:srgbClr val="C97D1B"/>
            </a:solidFill>
            <a:prstDash val="solid"/>
          </a:ln>
        </p:spPr>
      </p:sp>
      <p:sp>
        <p:nvSpPr>
          <p:cNvPr id="38" name="Text 36"/>
          <p:cNvSpPr/>
          <p:nvPr/>
        </p:nvSpPr>
        <p:spPr>
          <a:xfrm>
            <a:off x="4736592" y="2871216"/>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07</a:t>
            </a:r>
            <a:endParaRPr lang="en-US" sz="1200" dirty="0"/>
          </a:p>
        </p:txBody>
      </p:sp>
      <p:sp>
        <p:nvSpPr>
          <p:cNvPr id="39" name="Text 37"/>
          <p:cNvSpPr/>
          <p:nvPr/>
        </p:nvSpPr>
        <p:spPr>
          <a:xfrm>
            <a:off x="5303520" y="2926080"/>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Case Studies</a:t>
            </a:r>
            <a:endParaRPr lang="en-US" sz="1200" dirty="0"/>
          </a:p>
        </p:txBody>
      </p:sp>
      <p:sp>
        <p:nvSpPr>
          <p:cNvPr id="40" name="Text 38"/>
          <p:cNvSpPr/>
          <p:nvPr/>
        </p:nvSpPr>
        <p:spPr>
          <a:xfrm>
            <a:off x="5303520" y="3273552"/>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Global &amp; African boardroom crises examined</a:t>
            </a:r>
            <a:endParaRPr lang="en-US" sz="1000" dirty="0"/>
          </a:p>
        </p:txBody>
      </p:sp>
      <p:sp>
        <p:nvSpPr>
          <p:cNvPr id="41" name="Shape 39"/>
          <p:cNvSpPr/>
          <p:nvPr/>
        </p:nvSpPr>
        <p:spPr>
          <a:xfrm>
            <a:off x="4736592" y="3803904"/>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42" name="Shape 40"/>
          <p:cNvSpPr/>
          <p:nvPr/>
        </p:nvSpPr>
        <p:spPr>
          <a:xfrm>
            <a:off x="4736592" y="3803904"/>
            <a:ext cx="457200" cy="804672"/>
          </a:xfrm>
          <a:prstGeom prst="rect">
            <a:avLst/>
          </a:prstGeom>
          <a:solidFill>
            <a:srgbClr val="1A6B3C"/>
          </a:solidFill>
          <a:ln w="12700">
            <a:solidFill>
              <a:srgbClr val="1A6B3C"/>
            </a:solidFill>
            <a:prstDash val="solid"/>
          </a:ln>
        </p:spPr>
      </p:sp>
      <p:sp>
        <p:nvSpPr>
          <p:cNvPr id="43" name="Text 41"/>
          <p:cNvSpPr/>
          <p:nvPr/>
        </p:nvSpPr>
        <p:spPr>
          <a:xfrm>
            <a:off x="4736592" y="3803904"/>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08</a:t>
            </a:r>
            <a:endParaRPr lang="en-US" sz="1200" dirty="0"/>
          </a:p>
        </p:txBody>
      </p:sp>
      <p:sp>
        <p:nvSpPr>
          <p:cNvPr id="44" name="Text 42"/>
          <p:cNvSpPr/>
          <p:nvPr/>
        </p:nvSpPr>
        <p:spPr>
          <a:xfrm>
            <a:off x="5303520" y="3858768"/>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C-Suite Assignment</a:t>
            </a:r>
            <a:endParaRPr lang="en-US" sz="1200" dirty="0"/>
          </a:p>
        </p:txBody>
      </p:sp>
      <p:sp>
        <p:nvSpPr>
          <p:cNvPr id="45" name="Text 43"/>
          <p:cNvSpPr/>
          <p:nvPr/>
        </p:nvSpPr>
        <p:spPr>
          <a:xfrm>
            <a:off x="5303520" y="4206240"/>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Strategic risk audit of your organisation</a:t>
            </a:r>
            <a:endParaRPr lang="en-US" sz="1000" dirty="0"/>
          </a:p>
        </p:txBody>
      </p:sp>
      <p:sp>
        <p:nvSpPr>
          <p:cNvPr id="46" name="Shape 44"/>
          <p:cNvSpPr/>
          <p:nvPr/>
        </p:nvSpPr>
        <p:spPr>
          <a:xfrm>
            <a:off x="0" y="4828032"/>
            <a:ext cx="9144000" cy="315468"/>
          </a:xfrm>
          <a:prstGeom prst="rect">
            <a:avLst/>
          </a:prstGeom>
          <a:solidFill>
            <a:srgbClr val="0D1321"/>
          </a:solidFill>
          <a:ln w="12700">
            <a:solidFill>
              <a:srgbClr val="0D1321"/>
            </a:solidFill>
            <a:prstDash val="solid"/>
          </a:ln>
        </p:spPr>
      </p:sp>
      <p:sp>
        <p:nvSpPr>
          <p:cNvPr id="47" name="Text 45"/>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C1C2E"/>
          </a:solidFill>
          <a:ln w="12700">
            <a:solidFill>
              <a:srgbClr val="1C1C2E"/>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01</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The Problem-Solving Mindset for C-Suite Leaders</a:t>
            </a:r>
            <a:endParaRPr lang="en-US" sz="2500" dirty="0"/>
          </a:p>
        </p:txBody>
      </p:sp>
      <p:sp>
        <p:nvSpPr>
          <p:cNvPr id="6" name="Shape 4"/>
          <p:cNvSpPr/>
          <p:nvPr/>
        </p:nvSpPr>
        <p:spPr>
          <a:xfrm>
            <a:off x="320040" y="1143000"/>
            <a:ext cx="4023360" cy="1005840"/>
          </a:xfrm>
          <a:prstGeom prst="rect">
            <a:avLst/>
          </a:prstGeom>
          <a:solidFill>
            <a:srgbClr val="1C1C2E"/>
          </a:solidFill>
          <a:ln w="12700">
            <a:solidFill>
              <a:srgbClr val="1C1C2E"/>
            </a:solidFill>
            <a:prstDash val="solid"/>
          </a:ln>
        </p:spPr>
      </p:sp>
      <p:sp>
        <p:nvSpPr>
          <p:cNvPr id="7" name="Shape 5"/>
          <p:cNvSpPr/>
          <p:nvPr/>
        </p:nvSpPr>
        <p:spPr>
          <a:xfrm>
            <a:off x="320040" y="1143000"/>
            <a:ext cx="64008" cy="1005840"/>
          </a:xfrm>
          <a:prstGeom prst="rect">
            <a:avLst/>
          </a:prstGeom>
          <a:solidFill>
            <a:srgbClr val="C97D1B"/>
          </a:solidFill>
          <a:ln w="12700">
            <a:solidFill>
              <a:srgbClr val="C97D1B"/>
            </a:solidFill>
            <a:prstDash val="solid"/>
          </a:ln>
        </p:spPr>
      </p:sp>
      <p:sp>
        <p:nvSpPr>
          <p:cNvPr id="8" name="Text 6"/>
          <p:cNvSpPr/>
          <p:nvPr/>
        </p:nvSpPr>
        <p:spPr>
          <a:xfrm>
            <a:off x="502920" y="1188720"/>
            <a:ext cx="3749040" cy="530352"/>
          </a:xfrm>
          <a:prstGeom prst="rect">
            <a:avLst/>
          </a:prstGeom>
          <a:noFill/>
          <a:ln/>
        </p:spPr>
        <p:txBody>
          <a:bodyPr wrap="square" lIns="0" tIns="0" rIns="0" bIns="0" rtlCol="0" anchor="ctr"/>
          <a:lstStyle/>
          <a:p>
            <a:pPr marL="0" indent="0">
              <a:buNone/>
            </a:pPr>
            <a:r>
              <a:rPr lang="en-US" sz="1400" i="1" dirty="0">
                <a:solidFill>
                  <a:srgbClr val="FFFFFF"/>
                </a:solidFill>
                <a:latin typeface="Cambria" pitchFamily="34" charset="0"/>
                <a:ea typeface="Cambria" pitchFamily="34" charset="-122"/>
                <a:cs typeface="Cambria" pitchFamily="34" charset="-120"/>
              </a:rPr>
              <a:t>"A problem well-defined is a problem half-solved."</a:t>
            </a:r>
            <a:endParaRPr lang="en-US" sz="1400" dirty="0"/>
          </a:p>
        </p:txBody>
      </p:sp>
      <p:sp>
        <p:nvSpPr>
          <p:cNvPr id="9" name="Text 7"/>
          <p:cNvSpPr/>
          <p:nvPr/>
        </p:nvSpPr>
        <p:spPr>
          <a:xfrm>
            <a:off x="502920" y="1719072"/>
            <a:ext cx="3749040" cy="320040"/>
          </a:xfrm>
          <a:prstGeom prst="rect">
            <a:avLst/>
          </a:prstGeom>
          <a:noFill/>
          <a:ln/>
        </p:spPr>
        <p:txBody>
          <a:bodyPr wrap="square" lIns="0" tIns="0" rIns="0" bIns="0" rtlCol="0" anchor="ctr"/>
          <a:lstStyle/>
          <a:p>
            <a:pPr marL="0" indent="0">
              <a:buNone/>
            </a:pPr>
            <a:r>
              <a:rPr lang="en-US" sz="950" i="1" dirty="0">
                <a:solidFill>
                  <a:srgbClr val="C97D1B"/>
                </a:solidFill>
              </a:rPr>
              <a:t>— Charles Kettering, Engineer &amp; Inventor</a:t>
            </a:r>
            <a:endParaRPr lang="en-US" sz="950" dirty="0"/>
          </a:p>
        </p:txBody>
      </p:sp>
      <p:sp>
        <p:nvSpPr>
          <p:cNvPr id="10" name="Shape 8"/>
          <p:cNvSpPr/>
          <p:nvPr/>
        </p:nvSpPr>
        <p:spPr>
          <a:xfrm>
            <a:off x="320040" y="2304288"/>
            <a:ext cx="4023360" cy="2331720"/>
          </a:xfrm>
          <a:prstGeom prst="rect">
            <a:avLst/>
          </a:prstGeom>
          <a:solidFill>
            <a:srgbClr val="F0F4F8"/>
          </a:solidFill>
          <a:ln w="12700">
            <a:solidFill>
              <a:srgbClr val="D0D8E4"/>
            </a:solidFill>
            <a:prstDash val="solid"/>
          </a:ln>
        </p:spPr>
      </p:sp>
      <p:sp>
        <p:nvSpPr>
          <p:cNvPr id="11" name="Text 9"/>
          <p:cNvSpPr/>
          <p:nvPr/>
        </p:nvSpPr>
        <p:spPr>
          <a:xfrm>
            <a:off x="411480" y="2377440"/>
            <a:ext cx="3840480" cy="292608"/>
          </a:xfrm>
          <a:prstGeom prst="rect">
            <a:avLst/>
          </a:prstGeom>
          <a:noFill/>
          <a:ln/>
        </p:spPr>
        <p:txBody>
          <a:bodyPr wrap="square" lIns="0" tIns="0" rIns="0" bIns="0" rtlCol="0" anchor="ctr"/>
          <a:lstStyle/>
          <a:p>
            <a:pPr marL="0" indent="0">
              <a:buNone/>
            </a:pPr>
            <a:r>
              <a:rPr lang="en-US" sz="1200" b="1" dirty="0">
                <a:solidFill>
                  <a:srgbClr val="8B1A1A"/>
                </a:solidFill>
              </a:rPr>
              <a:t>The C-Suite Problem-Solving Trap</a:t>
            </a:r>
            <a:endParaRPr lang="en-US" sz="1200" dirty="0"/>
          </a:p>
        </p:txBody>
      </p:sp>
      <p:sp>
        <p:nvSpPr>
          <p:cNvPr id="12" name="Shape 10"/>
          <p:cNvSpPr/>
          <p:nvPr/>
        </p:nvSpPr>
        <p:spPr>
          <a:xfrm>
            <a:off x="475488" y="2743200"/>
            <a:ext cx="164592" cy="164592"/>
          </a:xfrm>
          <a:prstGeom prst="rect">
            <a:avLst/>
          </a:prstGeom>
          <a:solidFill>
            <a:srgbClr val="8B1A1A"/>
          </a:solidFill>
          <a:ln w="12700">
            <a:solidFill>
              <a:srgbClr val="8B1A1A"/>
            </a:solidFill>
            <a:prstDash val="solid"/>
          </a:ln>
        </p:spPr>
      </p:sp>
      <p:sp>
        <p:nvSpPr>
          <p:cNvPr id="13" name="Text 11"/>
          <p:cNvSpPr/>
          <p:nvPr/>
        </p:nvSpPr>
        <p:spPr>
          <a:xfrm>
            <a:off x="749808" y="2715768"/>
            <a:ext cx="3429000" cy="310896"/>
          </a:xfrm>
          <a:prstGeom prst="rect">
            <a:avLst/>
          </a:prstGeom>
          <a:noFill/>
          <a:ln/>
        </p:spPr>
        <p:txBody>
          <a:bodyPr wrap="square" lIns="0" tIns="0" rIns="0" bIns="0" rtlCol="0" anchor="ctr"/>
          <a:lstStyle/>
          <a:p>
            <a:pPr marL="0" indent="0">
              <a:buNone/>
            </a:pPr>
            <a:r>
              <a:rPr lang="en-US" sz="1050" dirty="0">
                <a:solidFill>
                  <a:srgbClr val="1C1C2E"/>
                </a:solidFill>
              </a:rPr>
              <a:t>Solving symptoms, not root causes</a:t>
            </a:r>
            <a:endParaRPr lang="en-US" sz="1050" dirty="0"/>
          </a:p>
        </p:txBody>
      </p:sp>
      <p:sp>
        <p:nvSpPr>
          <p:cNvPr id="14" name="Shape 12"/>
          <p:cNvSpPr/>
          <p:nvPr/>
        </p:nvSpPr>
        <p:spPr>
          <a:xfrm>
            <a:off x="475488" y="3127248"/>
            <a:ext cx="164592" cy="164592"/>
          </a:xfrm>
          <a:prstGeom prst="rect">
            <a:avLst/>
          </a:prstGeom>
          <a:solidFill>
            <a:srgbClr val="8B1A1A"/>
          </a:solidFill>
          <a:ln w="12700">
            <a:solidFill>
              <a:srgbClr val="8B1A1A"/>
            </a:solidFill>
            <a:prstDash val="solid"/>
          </a:ln>
        </p:spPr>
      </p:sp>
      <p:sp>
        <p:nvSpPr>
          <p:cNvPr id="15" name="Text 13"/>
          <p:cNvSpPr/>
          <p:nvPr/>
        </p:nvSpPr>
        <p:spPr>
          <a:xfrm>
            <a:off x="749808" y="3099816"/>
            <a:ext cx="3429000" cy="310896"/>
          </a:xfrm>
          <a:prstGeom prst="rect">
            <a:avLst/>
          </a:prstGeom>
          <a:noFill/>
          <a:ln/>
        </p:spPr>
        <p:txBody>
          <a:bodyPr wrap="square" lIns="0" tIns="0" rIns="0" bIns="0" rtlCol="0" anchor="ctr"/>
          <a:lstStyle/>
          <a:p>
            <a:pPr marL="0" indent="0">
              <a:buNone/>
            </a:pPr>
            <a:r>
              <a:rPr lang="en-US" sz="1050" dirty="0">
                <a:solidFill>
                  <a:srgbClr val="1C1C2E"/>
                </a:solidFill>
              </a:rPr>
              <a:t>Deciding before diagnosing</a:t>
            </a:r>
            <a:endParaRPr lang="en-US" sz="1050" dirty="0"/>
          </a:p>
        </p:txBody>
      </p:sp>
      <p:sp>
        <p:nvSpPr>
          <p:cNvPr id="16" name="Shape 14"/>
          <p:cNvSpPr/>
          <p:nvPr/>
        </p:nvSpPr>
        <p:spPr>
          <a:xfrm>
            <a:off x="475488" y="3511296"/>
            <a:ext cx="164592" cy="164592"/>
          </a:xfrm>
          <a:prstGeom prst="rect">
            <a:avLst/>
          </a:prstGeom>
          <a:solidFill>
            <a:srgbClr val="8B1A1A"/>
          </a:solidFill>
          <a:ln w="12700">
            <a:solidFill>
              <a:srgbClr val="8B1A1A"/>
            </a:solidFill>
            <a:prstDash val="solid"/>
          </a:ln>
        </p:spPr>
      </p:sp>
      <p:sp>
        <p:nvSpPr>
          <p:cNvPr id="17" name="Text 15"/>
          <p:cNvSpPr/>
          <p:nvPr/>
        </p:nvSpPr>
        <p:spPr>
          <a:xfrm>
            <a:off x="749808" y="3483864"/>
            <a:ext cx="3429000" cy="310896"/>
          </a:xfrm>
          <a:prstGeom prst="rect">
            <a:avLst/>
          </a:prstGeom>
          <a:noFill/>
          <a:ln/>
        </p:spPr>
        <p:txBody>
          <a:bodyPr wrap="square" lIns="0" tIns="0" rIns="0" bIns="0" rtlCol="0" anchor="ctr"/>
          <a:lstStyle/>
          <a:p>
            <a:pPr marL="0" indent="0">
              <a:buNone/>
            </a:pPr>
            <a:r>
              <a:rPr lang="en-US" sz="1050" dirty="0">
                <a:solidFill>
                  <a:srgbClr val="1C1C2E"/>
                </a:solidFill>
              </a:rPr>
              <a:t>Confusing urgency with importance</a:t>
            </a:r>
            <a:endParaRPr lang="en-US" sz="1050" dirty="0"/>
          </a:p>
        </p:txBody>
      </p:sp>
      <p:sp>
        <p:nvSpPr>
          <p:cNvPr id="18" name="Shape 16"/>
          <p:cNvSpPr/>
          <p:nvPr/>
        </p:nvSpPr>
        <p:spPr>
          <a:xfrm>
            <a:off x="475488" y="3895344"/>
            <a:ext cx="164592" cy="164592"/>
          </a:xfrm>
          <a:prstGeom prst="rect">
            <a:avLst/>
          </a:prstGeom>
          <a:solidFill>
            <a:srgbClr val="8B1A1A"/>
          </a:solidFill>
          <a:ln w="12700">
            <a:solidFill>
              <a:srgbClr val="8B1A1A"/>
            </a:solidFill>
            <a:prstDash val="solid"/>
          </a:ln>
        </p:spPr>
      </p:sp>
      <p:sp>
        <p:nvSpPr>
          <p:cNvPr id="19" name="Text 17"/>
          <p:cNvSpPr/>
          <p:nvPr/>
        </p:nvSpPr>
        <p:spPr>
          <a:xfrm>
            <a:off x="749808" y="3867912"/>
            <a:ext cx="3429000" cy="310896"/>
          </a:xfrm>
          <a:prstGeom prst="rect">
            <a:avLst/>
          </a:prstGeom>
          <a:noFill/>
          <a:ln/>
        </p:spPr>
        <p:txBody>
          <a:bodyPr wrap="square" lIns="0" tIns="0" rIns="0" bIns="0" rtlCol="0" anchor="ctr"/>
          <a:lstStyle/>
          <a:p>
            <a:pPr marL="0" indent="0">
              <a:buNone/>
            </a:pPr>
            <a:r>
              <a:rPr lang="en-US" sz="1050" dirty="0">
                <a:solidFill>
                  <a:srgbClr val="1C1C2E"/>
                </a:solidFill>
              </a:rPr>
              <a:t>Pattern-matching to past problems</a:t>
            </a:r>
            <a:endParaRPr lang="en-US" sz="1050" dirty="0"/>
          </a:p>
        </p:txBody>
      </p:sp>
      <p:sp>
        <p:nvSpPr>
          <p:cNvPr id="20" name="Shape 18"/>
          <p:cNvSpPr/>
          <p:nvPr/>
        </p:nvSpPr>
        <p:spPr>
          <a:xfrm>
            <a:off x="475488" y="4279392"/>
            <a:ext cx="164592" cy="164592"/>
          </a:xfrm>
          <a:prstGeom prst="rect">
            <a:avLst/>
          </a:prstGeom>
          <a:solidFill>
            <a:srgbClr val="8B1A1A"/>
          </a:solidFill>
          <a:ln w="12700">
            <a:solidFill>
              <a:srgbClr val="8B1A1A"/>
            </a:solidFill>
            <a:prstDash val="solid"/>
          </a:ln>
        </p:spPr>
      </p:sp>
      <p:sp>
        <p:nvSpPr>
          <p:cNvPr id="21" name="Text 19"/>
          <p:cNvSpPr/>
          <p:nvPr/>
        </p:nvSpPr>
        <p:spPr>
          <a:xfrm>
            <a:off x="749808" y="4251960"/>
            <a:ext cx="3429000" cy="310896"/>
          </a:xfrm>
          <a:prstGeom prst="rect">
            <a:avLst/>
          </a:prstGeom>
          <a:noFill/>
          <a:ln/>
        </p:spPr>
        <p:txBody>
          <a:bodyPr wrap="square" lIns="0" tIns="0" rIns="0" bIns="0" rtlCol="0" anchor="ctr"/>
          <a:lstStyle/>
          <a:p>
            <a:pPr marL="0" indent="0">
              <a:buNone/>
            </a:pPr>
            <a:r>
              <a:rPr lang="en-US" sz="1050" dirty="0">
                <a:solidFill>
                  <a:srgbClr val="1C1C2E"/>
                </a:solidFill>
              </a:rPr>
              <a:t>Excluding frontline intelligence</a:t>
            </a:r>
            <a:endParaRPr lang="en-US" sz="1050" dirty="0"/>
          </a:p>
        </p:txBody>
      </p:sp>
      <p:sp>
        <p:nvSpPr>
          <p:cNvPr id="22" name="Shape 20"/>
          <p:cNvSpPr/>
          <p:nvPr/>
        </p:nvSpPr>
        <p:spPr>
          <a:xfrm>
            <a:off x="4663440" y="1115568"/>
            <a:ext cx="4160520" cy="347472"/>
          </a:xfrm>
          <a:prstGeom prst="rect">
            <a:avLst/>
          </a:prstGeom>
          <a:solidFill>
            <a:srgbClr val="2E4057"/>
          </a:solidFill>
          <a:ln w="12700">
            <a:solidFill>
              <a:srgbClr val="2E4057"/>
            </a:solidFill>
            <a:prstDash val="solid"/>
          </a:ln>
        </p:spPr>
      </p:sp>
      <p:sp>
        <p:nvSpPr>
          <p:cNvPr id="23" name="Text 21"/>
          <p:cNvSpPr/>
          <p:nvPr/>
        </p:nvSpPr>
        <p:spPr>
          <a:xfrm>
            <a:off x="4663440" y="1115568"/>
            <a:ext cx="4160520" cy="347472"/>
          </a:xfrm>
          <a:prstGeom prst="rect">
            <a:avLst/>
          </a:prstGeom>
          <a:noFill/>
          <a:ln/>
        </p:spPr>
        <p:txBody>
          <a:bodyPr wrap="square" lIns="0" tIns="0" rIns="0" bIns="0" rtlCol="0" anchor="ctr"/>
          <a:lstStyle/>
          <a:p>
            <a:pPr marL="0" indent="0" algn="ctr">
              <a:buNone/>
            </a:pPr>
            <a:r>
              <a:rPr lang="en-US" sz="1100" b="1" dirty="0">
                <a:solidFill>
                  <a:srgbClr val="FFFFFF"/>
                </a:solidFill>
              </a:rPr>
              <a:t>The Executive Problem-Solving Framework</a:t>
            </a:r>
            <a:endParaRPr lang="en-US" sz="1100" dirty="0"/>
          </a:p>
        </p:txBody>
      </p:sp>
      <p:sp>
        <p:nvSpPr>
          <p:cNvPr id="24" name="Shape 22"/>
          <p:cNvSpPr/>
          <p:nvPr/>
        </p:nvSpPr>
        <p:spPr>
          <a:xfrm>
            <a:off x="4663440" y="1554480"/>
            <a:ext cx="4160520" cy="713232"/>
          </a:xfrm>
          <a:prstGeom prst="rect">
            <a:avLst/>
          </a:prstGeom>
          <a:solidFill>
            <a:srgbClr val="FFFFFF"/>
          </a:solidFill>
          <a:ln w="12700">
            <a:solidFill>
              <a:srgbClr val="2E4057"/>
            </a:solidFill>
            <a:prstDash val="solid"/>
          </a:ln>
          <a:effectLst>
            <a:outerShdw blurRad="76200" dist="25400" dir="8100000" algn="bl" rotWithShape="0">
              <a:srgbClr val="000000">
                <a:alpha val="10000"/>
              </a:srgbClr>
            </a:outerShdw>
          </a:effectLst>
        </p:spPr>
      </p:sp>
      <p:sp>
        <p:nvSpPr>
          <p:cNvPr id="25" name="Shape 23"/>
          <p:cNvSpPr/>
          <p:nvPr/>
        </p:nvSpPr>
        <p:spPr>
          <a:xfrm>
            <a:off x="4663440" y="1554480"/>
            <a:ext cx="420624" cy="713232"/>
          </a:xfrm>
          <a:prstGeom prst="rect">
            <a:avLst/>
          </a:prstGeom>
          <a:solidFill>
            <a:srgbClr val="2E4057"/>
          </a:solidFill>
          <a:ln w="12700">
            <a:solidFill>
              <a:srgbClr val="2E4057"/>
            </a:solidFill>
            <a:prstDash val="solid"/>
          </a:ln>
        </p:spPr>
      </p:sp>
      <p:sp>
        <p:nvSpPr>
          <p:cNvPr id="26" name="Text 24"/>
          <p:cNvSpPr/>
          <p:nvPr/>
        </p:nvSpPr>
        <p:spPr>
          <a:xfrm>
            <a:off x="4663440" y="1554480"/>
            <a:ext cx="420624" cy="713232"/>
          </a:xfrm>
          <a:prstGeom prst="rect">
            <a:avLst/>
          </a:prstGeom>
          <a:noFill/>
          <a:ln/>
        </p:spPr>
        <p:txBody>
          <a:bodyPr wrap="square" lIns="0" tIns="0" rIns="0" bIns="0" rtlCol="0" anchor="ctr"/>
          <a:lstStyle/>
          <a:p>
            <a:pPr marL="0" indent="0" algn="ctr">
              <a:buNone/>
            </a:pPr>
            <a:r>
              <a:rPr lang="en-US" sz="2000" b="1" dirty="0">
                <a:solidFill>
                  <a:srgbClr val="FFFFFF"/>
                </a:solidFill>
              </a:rPr>
              <a:t>1</a:t>
            </a:r>
            <a:endParaRPr lang="en-US" sz="2000" dirty="0"/>
          </a:p>
        </p:txBody>
      </p:sp>
      <p:sp>
        <p:nvSpPr>
          <p:cNvPr id="27" name="Text 25"/>
          <p:cNvSpPr/>
          <p:nvPr/>
        </p:nvSpPr>
        <p:spPr>
          <a:xfrm>
            <a:off x="5166360" y="1600200"/>
            <a:ext cx="3520440" cy="256032"/>
          </a:xfrm>
          <a:prstGeom prst="rect">
            <a:avLst/>
          </a:prstGeom>
          <a:noFill/>
          <a:ln/>
        </p:spPr>
        <p:txBody>
          <a:bodyPr wrap="square" lIns="0" tIns="0" rIns="0" bIns="0" rtlCol="0" anchor="ctr"/>
          <a:lstStyle/>
          <a:p>
            <a:pPr marL="0" indent="0">
              <a:buNone/>
            </a:pPr>
            <a:r>
              <a:rPr lang="en-US" sz="1100" b="1" dirty="0">
                <a:solidFill>
                  <a:srgbClr val="2E4057"/>
                </a:solidFill>
              </a:rPr>
              <a:t>DEFINE</a:t>
            </a:r>
            <a:endParaRPr lang="en-US" sz="1100" dirty="0"/>
          </a:p>
        </p:txBody>
      </p:sp>
      <p:sp>
        <p:nvSpPr>
          <p:cNvPr id="28" name="Text 26"/>
          <p:cNvSpPr/>
          <p:nvPr/>
        </p:nvSpPr>
        <p:spPr>
          <a:xfrm>
            <a:off x="5166360" y="1856232"/>
            <a:ext cx="3520440" cy="36576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What exactly is the problem? Who owns it? What is the cost of inaction?</a:t>
            </a:r>
            <a:endParaRPr lang="en-US" sz="950" dirty="0"/>
          </a:p>
        </p:txBody>
      </p:sp>
      <p:sp>
        <p:nvSpPr>
          <p:cNvPr id="29" name="Shape 27"/>
          <p:cNvSpPr/>
          <p:nvPr/>
        </p:nvSpPr>
        <p:spPr>
          <a:xfrm>
            <a:off x="4663440" y="2377440"/>
            <a:ext cx="4160520" cy="713232"/>
          </a:xfrm>
          <a:prstGeom prst="rect">
            <a:avLst/>
          </a:prstGeom>
          <a:solidFill>
            <a:srgbClr val="FFFFFF"/>
          </a:solidFill>
          <a:ln w="12700">
            <a:solidFill>
              <a:srgbClr val="C97D1B"/>
            </a:solidFill>
            <a:prstDash val="solid"/>
          </a:ln>
          <a:effectLst>
            <a:outerShdw blurRad="76200" dist="25400" dir="8100000" algn="bl" rotWithShape="0">
              <a:srgbClr val="000000">
                <a:alpha val="10000"/>
              </a:srgbClr>
            </a:outerShdw>
          </a:effectLst>
        </p:spPr>
      </p:sp>
      <p:sp>
        <p:nvSpPr>
          <p:cNvPr id="30" name="Shape 28"/>
          <p:cNvSpPr/>
          <p:nvPr/>
        </p:nvSpPr>
        <p:spPr>
          <a:xfrm>
            <a:off x="4663440" y="2377440"/>
            <a:ext cx="420624" cy="713232"/>
          </a:xfrm>
          <a:prstGeom prst="rect">
            <a:avLst/>
          </a:prstGeom>
          <a:solidFill>
            <a:srgbClr val="C97D1B"/>
          </a:solidFill>
          <a:ln w="12700">
            <a:solidFill>
              <a:srgbClr val="C97D1B"/>
            </a:solidFill>
            <a:prstDash val="solid"/>
          </a:ln>
        </p:spPr>
      </p:sp>
      <p:sp>
        <p:nvSpPr>
          <p:cNvPr id="31" name="Text 29"/>
          <p:cNvSpPr/>
          <p:nvPr/>
        </p:nvSpPr>
        <p:spPr>
          <a:xfrm>
            <a:off x="4663440" y="2377440"/>
            <a:ext cx="420624" cy="713232"/>
          </a:xfrm>
          <a:prstGeom prst="rect">
            <a:avLst/>
          </a:prstGeom>
          <a:noFill/>
          <a:ln/>
        </p:spPr>
        <p:txBody>
          <a:bodyPr wrap="square" lIns="0" tIns="0" rIns="0" bIns="0" rtlCol="0" anchor="ctr"/>
          <a:lstStyle/>
          <a:p>
            <a:pPr marL="0" indent="0" algn="ctr">
              <a:buNone/>
            </a:pPr>
            <a:r>
              <a:rPr lang="en-US" sz="2000" b="1" dirty="0">
                <a:solidFill>
                  <a:srgbClr val="FFFFFF"/>
                </a:solidFill>
              </a:rPr>
              <a:t>2</a:t>
            </a:r>
            <a:endParaRPr lang="en-US" sz="2000" dirty="0"/>
          </a:p>
        </p:txBody>
      </p:sp>
      <p:sp>
        <p:nvSpPr>
          <p:cNvPr id="32" name="Text 30"/>
          <p:cNvSpPr/>
          <p:nvPr/>
        </p:nvSpPr>
        <p:spPr>
          <a:xfrm>
            <a:off x="5166360" y="2423160"/>
            <a:ext cx="3520440" cy="256032"/>
          </a:xfrm>
          <a:prstGeom prst="rect">
            <a:avLst/>
          </a:prstGeom>
          <a:noFill/>
          <a:ln/>
        </p:spPr>
        <p:txBody>
          <a:bodyPr wrap="square" lIns="0" tIns="0" rIns="0" bIns="0" rtlCol="0" anchor="ctr"/>
          <a:lstStyle/>
          <a:p>
            <a:pPr marL="0" indent="0">
              <a:buNone/>
            </a:pPr>
            <a:r>
              <a:rPr lang="en-US" sz="1100" b="1" dirty="0">
                <a:solidFill>
                  <a:srgbClr val="C97D1B"/>
                </a:solidFill>
              </a:rPr>
              <a:t>DIAGNOSE</a:t>
            </a:r>
            <a:endParaRPr lang="en-US" sz="1100" dirty="0"/>
          </a:p>
        </p:txBody>
      </p:sp>
      <p:sp>
        <p:nvSpPr>
          <p:cNvPr id="33" name="Text 31"/>
          <p:cNvSpPr/>
          <p:nvPr/>
        </p:nvSpPr>
        <p:spPr>
          <a:xfrm>
            <a:off x="5166360" y="2679192"/>
            <a:ext cx="3520440" cy="36576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What are the root causes? Use Iceberg Model and Ishikawa to go deep.</a:t>
            </a:r>
            <a:endParaRPr lang="en-US" sz="950" dirty="0"/>
          </a:p>
        </p:txBody>
      </p:sp>
      <p:sp>
        <p:nvSpPr>
          <p:cNvPr id="34" name="Shape 32"/>
          <p:cNvSpPr/>
          <p:nvPr/>
        </p:nvSpPr>
        <p:spPr>
          <a:xfrm>
            <a:off x="4663440" y="3200400"/>
            <a:ext cx="4160520" cy="713232"/>
          </a:xfrm>
          <a:prstGeom prst="rect">
            <a:avLst/>
          </a:prstGeom>
          <a:solidFill>
            <a:srgbClr val="FFFFFF"/>
          </a:solidFill>
          <a:ln w="12700">
            <a:solidFill>
              <a:srgbClr val="B5451B"/>
            </a:solidFill>
            <a:prstDash val="solid"/>
          </a:ln>
          <a:effectLst>
            <a:outerShdw blurRad="76200" dist="25400" dir="8100000" algn="bl" rotWithShape="0">
              <a:srgbClr val="000000">
                <a:alpha val="10000"/>
              </a:srgbClr>
            </a:outerShdw>
          </a:effectLst>
        </p:spPr>
      </p:sp>
      <p:sp>
        <p:nvSpPr>
          <p:cNvPr id="35" name="Shape 33"/>
          <p:cNvSpPr/>
          <p:nvPr/>
        </p:nvSpPr>
        <p:spPr>
          <a:xfrm>
            <a:off x="4663440" y="3200400"/>
            <a:ext cx="420624" cy="713232"/>
          </a:xfrm>
          <a:prstGeom prst="rect">
            <a:avLst/>
          </a:prstGeom>
          <a:solidFill>
            <a:srgbClr val="B5451B"/>
          </a:solidFill>
          <a:ln w="12700">
            <a:solidFill>
              <a:srgbClr val="B5451B"/>
            </a:solidFill>
            <a:prstDash val="solid"/>
          </a:ln>
        </p:spPr>
      </p:sp>
      <p:sp>
        <p:nvSpPr>
          <p:cNvPr id="36" name="Text 34"/>
          <p:cNvSpPr/>
          <p:nvPr/>
        </p:nvSpPr>
        <p:spPr>
          <a:xfrm>
            <a:off x="4663440" y="3200400"/>
            <a:ext cx="420624" cy="713232"/>
          </a:xfrm>
          <a:prstGeom prst="rect">
            <a:avLst/>
          </a:prstGeom>
          <a:noFill/>
          <a:ln/>
        </p:spPr>
        <p:txBody>
          <a:bodyPr wrap="square" lIns="0" tIns="0" rIns="0" bIns="0" rtlCol="0" anchor="ctr"/>
          <a:lstStyle/>
          <a:p>
            <a:pPr marL="0" indent="0" algn="ctr">
              <a:buNone/>
            </a:pPr>
            <a:r>
              <a:rPr lang="en-US" sz="2000" b="1" dirty="0">
                <a:solidFill>
                  <a:srgbClr val="FFFFFF"/>
                </a:solidFill>
              </a:rPr>
              <a:t>3</a:t>
            </a:r>
            <a:endParaRPr lang="en-US" sz="2000" dirty="0"/>
          </a:p>
        </p:txBody>
      </p:sp>
      <p:sp>
        <p:nvSpPr>
          <p:cNvPr id="37" name="Text 35"/>
          <p:cNvSpPr/>
          <p:nvPr/>
        </p:nvSpPr>
        <p:spPr>
          <a:xfrm>
            <a:off x="5166360" y="3246120"/>
            <a:ext cx="3520440" cy="256032"/>
          </a:xfrm>
          <a:prstGeom prst="rect">
            <a:avLst/>
          </a:prstGeom>
          <a:noFill/>
          <a:ln/>
        </p:spPr>
        <p:txBody>
          <a:bodyPr wrap="square" lIns="0" tIns="0" rIns="0" bIns="0" rtlCol="0" anchor="ctr"/>
          <a:lstStyle/>
          <a:p>
            <a:pPr marL="0" indent="0">
              <a:buNone/>
            </a:pPr>
            <a:r>
              <a:rPr lang="en-US" sz="1100" b="1" dirty="0">
                <a:solidFill>
                  <a:srgbClr val="B5451B"/>
                </a:solidFill>
              </a:rPr>
              <a:t>ASSESS RISK</a:t>
            </a:r>
            <a:endParaRPr lang="en-US" sz="1100" dirty="0"/>
          </a:p>
        </p:txBody>
      </p:sp>
      <p:sp>
        <p:nvSpPr>
          <p:cNvPr id="38" name="Text 36"/>
          <p:cNvSpPr/>
          <p:nvPr/>
        </p:nvSpPr>
        <p:spPr>
          <a:xfrm>
            <a:off x="5166360" y="3502152"/>
            <a:ext cx="3520440" cy="36576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What are the failure scenarios? Rate likelihood and impact rigorously.</a:t>
            </a:r>
            <a:endParaRPr lang="en-US" sz="950" dirty="0"/>
          </a:p>
        </p:txBody>
      </p:sp>
      <p:sp>
        <p:nvSpPr>
          <p:cNvPr id="39" name="Shape 37"/>
          <p:cNvSpPr/>
          <p:nvPr/>
        </p:nvSpPr>
        <p:spPr>
          <a:xfrm>
            <a:off x="4663440" y="4023360"/>
            <a:ext cx="4160520" cy="713232"/>
          </a:xfrm>
          <a:prstGeom prst="rect">
            <a:avLst/>
          </a:prstGeom>
          <a:solidFill>
            <a:srgbClr val="FFFFFF"/>
          </a:solidFill>
          <a:ln w="12700">
            <a:solidFill>
              <a:srgbClr val="8B1A1A"/>
            </a:solidFill>
            <a:prstDash val="solid"/>
          </a:ln>
          <a:effectLst>
            <a:outerShdw blurRad="76200" dist="25400" dir="8100000" algn="bl" rotWithShape="0">
              <a:srgbClr val="000000">
                <a:alpha val="10000"/>
              </a:srgbClr>
            </a:outerShdw>
          </a:effectLst>
        </p:spPr>
      </p:sp>
      <p:sp>
        <p:nvSpPr>
          <p:cNvPr id="40" name="Shape 38"/>
          <p:cNvSpPr/>
          <p:nvPr/>
        </p:nvSpPr>
        <p:spPr>
          <a:xfrm>
            <a:off x="4663440" y="4023360"/>
            <a:ext cx="420624" cy="713232"/>
          </a:xfrm>
          <a:prstGeom prst="rect">
            <a:avLst/>
          </a:prstGeom>
          <a:solidFill>
            <a:srgbClr val="8B1A1A"/>
          </a:solidFill>
          <a:ln w="12700">
            <a:solidFill>
              <a:srgbClr val="8B1A1A"/>
            </a:solidFill>
            <a:prstDash val="solid"/>
          </a:ln>
        </p:spPr>
      </p:sp>
      <p:sp>
        <p:nvSpPr>
          <p:cNvPr id="41" name="Text 39"/>
          <p:cNvSpPr/>
          <p:nvPr/>
        </p:nvSpPr>
        <p:spPr>
          <a:xfrm>
            <a:off x="4663440" y="4023360"/>
            <a:ext cx="420624" cy="713232"/>
          </a:xfrm>
          <a:prstGeom prst="rect">
            <a:avLst/>
          </a:prstGeom>
          <a:noFill/>
          <a:ln/>
        </p:spPr>
        <p:txBody>
          <a:bodyPr wrap="square" lIns="0" tIns="0" rIns="0" bIns="0" rtlCol="0" anchor="ctr"/>
          <a:lstStyle/>
          <a:p>
            <a:pPr marL="0" indent="0" algn="ctr">
              <a:buNone/>
            </a:pPr>
            <a:r>
              <a:rPr lang="en-US" sz="2000" b="1" dirty="0">
                <a:solidFill>
                  <a:srgbClr val="FFFFFF"/>
                </a:solidFill>
              </a:rPr>
              <a:t>4</a:t>
            </a:r>
            <a:endParaRPr lang="en-US" sz="2000" dirty="0"/>
          </a:p>
        </p:txBody>
      </p:sp>
      <p:sp>
        <p:nvSpPr>
          <p:cNvPr id="42" name="Text 40"/>
          <p:cNvSpPr/>
          <p:nvPr/>
        </p:nvSpPr>
        <p:spPr>
          <a:xfrm>
            <a:off x="5166360" y="4069080"/>
            <a:ext cx="3520440" cy="256032"/>
          </a:xfrm>
          <a:prstGeom prst="rect">
            <a:avLst/>
          </a:prstGeom>
          <a:noFill/>
          <a:ln/>
        </p:spPr>
        <p:txBody>
          <a:bodyPr wrap="square" lIns="0" tIns="0" rIns="0" bIns="0" rtlCol="0" anchor="ctr"/>
          <a:lstStyle/>
          <a:p>
            <a:pPr marL="0" indent="0">
              <a:buNone/>
            </a:pPr>
            <a:r>
              <a:rPr lang="en-US" sz="1100" b="1" dirty="0">
                <a:solidFill>
                  <a:srgbClr val="8B1A1A"/>
                </a:solidFill>
              </a:rPr>
              <a:t>DECIDE &amp; MITIGATE</a:t>
            </a:r>
            <a:endParaRPr lang="en-US" sz="1100" dirty="0"/>
          </a:p>
        </p:txBody>
      </p:sp>
      <p:sp>
        <p:nvSpPr>
          <p:cNvPr id="43" name="Text 41"/>
          <p:cNvSpPr/>
          <p:nvPr/>
        </p:nvSpPr>
        <p:spPr>
          <a:xfrm>
            <a:off x="5166360" y="4325112"/>
            <a:ext cx="3520440" cy="36576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Choose a solution. Build mitigation into the execution plan from day one.</a:t>
            </a:r>
            <a:endParaRPr lang="en-US" sz="950" dirty="0"/>
          </a:p>
        </p:txBody>
      </p:sp>
      <p:sp>
        <p:nvSpPr>
          <p:cNvPr id="44" name="Shape 42"/>
          <p:cNvSpPr/>
          <p:nvPr/>
        </p:nvSpPr>
        <p:spPr>
          <a:xfrm>
            <a:off x="0" y="4828032"/>
            <a:ext cx="9144000" cy="315468"/>
          </a:xfrm>
          <a:prstGeom prst="rect">
            <a:avLst/>
          </a:prstGeom>
          <a:solidFill>
            <a:srgbClr val="0D1321"/>
          </a:solidFill>
          <a:ln w="12700">
            <a:solidFill>
              <a:srgbClr val="0D1321"/>
            </a:solidFill>
            <a:prstDash val="solid"/>
          </a:ln>
        </p:spPr>
      </p:sp>
      <p:sp>
        <p:nvSpPr>
          <p:cNvPr id="45" name="Text 43"/>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E4057"/>
          </a:solidFill>
          <a:ln w="12700">
            <a:solidFill>
              <a:srgbClr val="2E4057"/>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02</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Root Cause Analysis: The Iceberg Model</a:t>
            </a:r>
            <a:endParaRPr lang="en-US" sz="2500" dirty="0"/>
          </a:p>
        </p:txBody>
      </p:sp>
      <p:pic>
        <p:nvPicPr>
          <p:cNvPr id="1026" name="Picture 2" descr="Iceberg Model - systems thinking guide | Mutomorro">
            <a:extLst>
              <a:ext uri="{FF2B5EF4-FFF2-40B4-BE49-F238E27FC236}">
                <a16:creationId xmlns:a16="http://schemas.microsoft.com/office/drawing/2014/main" id="{F6DF7353-04BC-9879-3CA9-2CA6CA2EA7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238" b="9220"/>
          <a:stretch>
            <a:fillRect/>
          </a:stretch>
        </p:blipFill>
        <p:spPr bwMode="auto">
          <a:xfrm>
            <a:off x="935038" y="1010412"/>
            <a:ext cx="7273925" cy="39883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C1C2E"/>
          </a:solidFill>
          <a:ln w="12700">
            <a:solidFill>
              <a:srgbClr val="1C1C2E"/>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03</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Ishikawa (Fishbone) Diagram — Mapping Root Causes</a:t>
            </a:r>
            <a:endParaRPr lang="en-US" sz="2500" dirty="0"/>
          </a:p>
        </p:txBody>
      </p:sp>
      <p:sp>
        <p:nvSpPr>
          <p:cNvPr id="67" name="Shape 65"/>
          <p:cNvSpPr/>
          <p:nvPr/>
        </p:nvSpPr>
        <p:spPr>
          <a:xfrm>
            <a:off x="0" y="4828032"/>
            <a:ext cx="9144000" cy="315468"/>
          </a:xfrm>
          <a:prstGeom prst="rect">
            <a:avLst/>
          </a:prstGeom>
          <a:solidFill>
            <a:srgbClr val="0D1321"/>
          </a:solidFill>
          <a:ln w="12700">
            <a:solidFill>
              <a:srgbClr val="0D1321"/>
            </a:solidFill>
            <a:prstDash val="solid"/>
          </a:ln>
        </p:spPr>
      </p:sp>
      <p:pic>
        <p:nvPicPr>
          <p:cNvPr id="2050" name="Picture 2" descr="Fishbone Diagram | Purple Griffon">
            <a:extLst>
              <a:ext uri="{FF2B5EF4-FFF2-40B4-BE49-F238E27FC236}">
                <a16:creationId xmlns:a16="http://schemas.microsoft.com/office/drawing/2014/main" id="{78DE4FFB-AADF-418A-562C-42969CABE2E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674"/>
          <a:stretch>
            <a:fillRect/>
          </a:stretch>
        </p:blipFill>
        <p:spPr bwMode="auto">
          <a:xfrm>
            <a:off x="766762" y="1033272"/>
            <a:ext cx="7610475" cy="35202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8B1A1A"/>
          </a:solidFill>
          <a:ln w="12700">
            <a:solidFill>
              <a:srgbClr val="8B1A1A"/>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04</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Premortem Analysis — Outsmarting Failure Before It Happens</a:t>
            </a:r>
            <a:endParaRPr lang="en-US" sz="2500" dirty="0"/>
          </a:p>
        </p:txBody>
      </p:sp>
      <p:sp>
        <p:nvSpPr>
          <p:cNvPr id="6" name="Shape 4"/>
          <p:cNvSpPr/>
          <p:nvPr/>
        </p:nvSpPr>
        <p:spPr>
          <a:xfrm>
            <a:off x="274320" y="1078992"/>
            <a:ext cx="8595360" cy="749808"/>
          </a:xfrm>
          <a:prstGeom prst="rect">
            <a:avLst/>
          </a:prstGeom>
          <a:solidFill>
            <a:srgbClr val="1C1C2E"/>
          </a:solidFill>
          <a:ln w="12700">
            <a:solidFill>
              <a:srgbClr val="1C1C2E"/>
            </a:solidFill>
            <a:prstDash val="solid"/>
          </a:ln>
        </p:spPr>
      </p:sp>
      <p:sp>
        <p:nvSpPr>
          <p:cNvPr id="7" name="Shape 5"/>
          <p:cNvSpPr/>
          <p:nvPr/>
        </p:nvSpPr>
        <p:spPr>
          <a:xfrm>
            <a:off x="274320" y="1078992"/>
            <a:ext cx="64008" cy="749808"/>
          </a:xfrm>
          <a:prstGeom prst="rect">
            <a:avLst/>
          </a:prstGeom>
          <a:solidFill>
            <a:srgbClr val="C97D1B"/>
          </a:solidFill>
          <a:ln w="12700">
            <a:solidFill>
              <a:srgbClr val="C97D1B"/>
            </a:solidFill>
            <a:prstDash val="solid"/>
          </a:ln>
        </p:spPr>
      </p:sp>
      <p:sp>
        <p:nvSpPr>
          <p:cNvPr id="8" name="Text 6"/>
          <p:cNvSpPr/>
          <p:nvPr/>
        </p:nvSpPr>
        <p:spPr>
          <a:xfrm>
            <a:off x="475488" y="1133856"/>
            <a:ext cx="8229600" cy="640080"/>
          </a:xfrm>
          <a:prstGeom prst="rect">
            <a:avLst/>
          </a:prstGeom>
          <a:noFill/>
          <a:ln/>
        </p:spPr>
        <p:txBody>
          <a:bodyPr wrap="square" rtlCol="0" anchor="ctr"/>
          <a:lstStyle/>
          <a:p>
            <a:pPr marL="0" indent="0">
              <a:buNone/>
            </a:pPr>
            <a:r>
              <a:rPr lang="en-US" sz="1100" b="1" dirty="0">
                <a:solidFill>
                  <a:srgbClr val="C97D1B"/>
                </a:solidFill>
                <a:latin typeface="Calibri" pitchFamily="34" charset="0"/>
                <a:ea typeface="Calibri" pitchFamily="34" charset="-122"/>
                <a:cs typeface="Calibri" pitchFamily="34" charset="-120"/>
              </a:rPr>
              <a:t>What is it? </a:t>
            </a:r>
            <a:r>
              <a:rPr lang="en-US" sz="1100" dirty="0">
                <a:solidFill>
                  <a:srgbClr val="FFFFFF"/>
                </a:solidFill>
                <a:latin typeface="Calibri" pitchFamily="34" charset="0"/>
                <a:ea typeface="Calibri" pitchFamily="34" charset="-122"/>
                <a:cs typeface="Calibri" pitchFamily="34" charset="-120"/>
              </a:rPr>
              <a:t>Developed by psychologist Gary Klein: BEFORE executing a plan, the team imagines it is 12 months later and the project has catastrophically failed. They then work backwards to explain WHY it failed. This surfaces hidden risks that optimism and groupthink suppress.</a:t>
            </a:r>
            <a:endParaRPr lang="en-US" sz="1100" dirty="0"/>
          </a:p>
        </p:txBody>
      </p:sp>
      <p:sp>
        <p:nvSpPr>
          <p:cNvPr id="9" name="Shape 7"/>
          <p:cNvSpPr/>
          <p:nvPr/>
        </p:nvSpPr>
        <p:spPr>
          <a:xfrm>
            <a:off x="274320" y="1938528"/>
            <a:ext cx="8595360" cy="320040"/>
          </a:xfrm>
          <a:prstGeom prst="rect">
            <a:avLst/>
          </a:prstGeom>
          <a:solidFill>
            <a:srgbClr val="2E4057"/>
          </a:solidFill>
          <a:ln w="12700">
            <a:solidFill>
              <a:srgbClr val="2E4057"/>
            </a:solidFill>
            <a:prstDash val="solid"/>
          </a:ln>
        </p:spPr>
      </p:sp>
      <p:sp>
        <p:nvSpPr>
          <p:cNvPr id="10" name="Text 8"/>
          <p:cNvSpPr/>
          <p:nvPr/>
        </p:nvSpPr>
        <p:spPr>
          <a:xfrm>
            <a:off x="274320" y="1938528"/>
            <a:ext cx="8595360" cy="320040"/>
          </a:xfrm>
          <a:prstGeom prst="rect">
            <a:avLst/>
          </a:prstGeom>
          <a:noFill/>
          <a:ln/>
        </p:spPr>
        <p:txBody>
          <a:bodyPr wrap="square" lIns="0" tIns="0" rIns="0" bIns="0" rtlCol="0" anchor="ctr"/>
          <a:lstStyle/>
          <a:p>
            <a:pPr marL="0" indent="0" algn="ctr">
              <a:buNone/>
            </a:pPr>
            <a:r>
              <a:rPr lang="en-US" sz="1100" b="1" dirty="0">
                <a:solidFill>
                  <a:srgbClr val="FFFFFF"/>
                </a:solidFill>
              </a:rPr>
              <a:t>THE 5-STEP PREMORTEM PROTOCOL</a:t>
            </a:r>
            <a:endParaRPr lang="en-US" sz="1100" dirty="0"/>
          </a:p>
        </p:txBody>
      </p:sp>
      <p:sp>
        <p:nvSpPr>
          <p:cNvPr id="11" name="Shape 9"/>
          <p:cNvSpPr/>
          <p:nvPr/>
        </p:nvSpPr>
        <p:spPr>
          <a:xfrm>
            <a:off x="274320" y="2322576"/>
            <a:ext cx="1627632" cy="2194560"/>
          </a:xfrm>
          <a:prstGeom prst="rect">
            <a:avLst/>
          </a:prstGeom>
          <a:solidFill>
            <a:srgbClr val="FFFFFF"/>
          </a:solidFill>
          <a:ln w="12700">
            <a:solidFill>
              <a:srgbClr val="2E4057"/>
            </a:solidFill>
            <a:prstDash val="solid"/>
          </a:ln>
          <a:effectLst>
            <a:outerShdw blurRad="76200" dist="25400" dir="8100000" algn="bl" rotWithShape="0">
              <a:srgbClr val="000000">
                <a:alpha val="10000"/>
              </a:srgbClr>
            </a:outerShdw>
          </a:effectLst>
        </p:spPr>
      </p:sp>
      <p:sp>
        <p:nvSpPr>
          <p:cNvPr id="12" name="Shape 10"/>
          <p:cNvSpPr/>
          <p:nvPr/>
        </p:nvSpPr>
        <p:spPr>
          <a:xfrm>
            <a:off x="274320" y="2322576"/>
            <a:ext cx="1627632" cy="384048"/>
          </a:xfrm>
          <a:prstGeom prst="rect">
            <a:avLst/>
          </a:prstGeom>
          <a:solidFill>
            <a:srgbClr val="2E4057"/>
          </a:solidFill>
          <a:ln w="12700">
            <a:solidFill>
              <a:srgbClr val="2E4057"/>
            </a:solidFill>
            <a:prstDash val="solid"/>
          </a:ln>
        </p:spPr>
      </p:sp>
      <p:sp>
        <p:nvSpPr>
          <p:cNvPr id="13" name="Shape 11"/>
          <p:cNvSpPr/>
          <p:nvPr/>
        </p:nvSpPr>
        <p:spPr>
          <a:xfrm>
            <a:off x="850392" y="2386584"/>
            <a:ext cx="475488" cy="256032"/>
          </a:xfrm>
          <a:prstGeom prst="ellipse">
            <a:avLst/>
          </a:prstGeom>
          <a:solidFill>
            <a:srgbClr val="FFFFFF"/>
          </a:solidFill>
          <a:ln w="12700">
            <a:solidFill>
              <a:srgbClr val="FFFFFF"/>
            </a:solidFill>
            <a:prstDash val="solid"/>
          </a:ln>
        </p:spPr>
      </p:sp>
      <p:sp>
        <p:nvSpPr>
          <p:cNvPr id="14" name="Text 12"/>
          <p:cNvSpPr/>
          <p:nvPr/>
        </p:nvSpPr>
        <p:spPr>
          <a:xfrm>
            <a:off x="850392" y="2386584"/>
            <a:ext cx="475488" cy="256032"/>
          </a:xfrm>
          <a:prstGeom prst="rect">
            <a:avLst/>
          </a:prstGeom>
          <a:noFill/>
          <a:ln/>
        </p:spPr>
        <p:txBody>
          <a:bodyPr wrap="square" lIns="0" tIns="0" rIns="0" bIns="0" rtlCol="0" anchor="ctr"/>
          <a:lstStyle/>
          <a:p>
            <a:pPr marL="0" indent="0" algn="ctr">
              <a:buNone/>
            </a:pPr>
            <a:r>
              <a:rPr lang="en-US" sz="1400" b="1" dirty="0">
                <a:solidFill>
                  <a:srgbClr val="2E4057"/>
                </a:solidFill>
              </a:rPr>
              <a:t>1</a:t>
            </a:r>
            <a:endParaRPr lang="en-US" sz="1400" dirty="0"/>
          </a:p>
        </p:txBody>
      </p:sp>
      <p:sp>
        <p:nvSpPr>
          <p:cNvPr id="15" name="Text 13"/>
          <p:cNvSpPr/>
          <p:nvPr/>
        </p:nvSpPr>
        <p:spPr>
          <a:xfrm>
            <a:off x="347472" y="2761488"/>
            <a:ext cx="1481328" cy="292608"/>
          </a:xfrm>
          <a:prstGeom prst="rect">
            <a:avLst/>
          </a:prstGeom>
          <a:noFill/>
          <a:ln/>
        </p:spPr>
        <p:txBody>
          <a:bodyPr wrap="square" lIns="0" tIns="0" rIns="0" bIns="0" rtlCol="0" anchor="ctr"/>
          <a:lstStyle/>
          <a:p>
            <a:pPr marL="0" indent="0" algn="ctr">
              <a:buNone/>
            </a:pPr>
            <a:r>
              <a:rPr lang="en-US" sz="1000" b="1" dirty="0">
                <a:solidFill>
                  <a:srgbClr val="2E4057"/>
                </a:solidFill>
              </a:rPr>
              <a:t>Set the Scene</a:t>
            </a:r>
            <a:endParaRPr lang="en-US" sz="1000" dirty="0"/>
          </a:p>
        </p:txBody>
      </p:sp>
      <p:sp>
        <p:nvSpPr>
          <p:cNvPr id="16" name="Text 14"/>
          <p:cNvSpPr/>
          <p:nvPr/>
        </p:nvSpPr>
        <p:spPr>
          <a:xfrm>
            <a:off x="347472" y="3090672"/>
            <a:ext cx="1481328" cy="1353312"/>
          </a:xfrm>
          <a:prstGeom prst="rect">
            <a:avLst/>
          </a:prstGeom>
          <a:noFill/>
          <a:ln/>
        </p:spPr>
        <p:txBody>
          <a:bodyPr wrap="square" lIns="0" tIns="0" rIns="0" bIns="0" rtlCol="0" anchor="ctr"/>
          <a:lstStyle/>
          <a:p>
            <a:pPr marL="0" indent="0" algn="ctr">
              <a:buNone/>
            </a:pPr>
            <a:r>
              <a:rPr lang="en-US" sz="900" dirty="0">
                <a:solidFill>
                  <a:srgbClr val="1C1C2E"/>
                </a:solidFill>
                <a:latin typeface="Calibri" pitchFamily="34" charset="0"/>
                <a:ea typeface="Calibri" pitchFamily="34" charset="-122"/>
                <a:cs typeface="Calibri" pitchFamily="34" charset="-120"/>
              </a:rPr>
              <a:t>"It is 12 months from now. The strategy has failed completely. This is not a success story."</a:t>
            </a:r>
            <a:endParaRPr lang="en-US" sz="900" dirty="0"/>
          </a:p>
        </p:txBody>
      </p:sp>
      <p:sp>
        <p:nvSpPr>
          <p:cNvPr id="17" name="Shape 15"/>
          <p:cNvSpPr/>
          <p:nvPr/>
        </p:nvSpPr>
        <p:spPr>
          <a:xfrm>
            <a:off x="1993392" y="2322576"/>
            <a:ext cx="1627632" cy="2194560"/>
          </a:xfrm>
          <a:prstGeom prst="rect">
            <a:avLst/>
          </a:prstGeom>
          <a:solidFill>
            <a:srgbClr val="FFFFFF"/>
          </a:solidFill>
          <a:ln w="12700">
            <a:solidFill>
              <a:srgbClr val="2E4057"/>
            </a:solidFill>
            <a:prstDash val="solid"/>
          </a:ln>
          <a:effectLst>
            <a:outerShdw blurRad="76200" dist="25400" dir="8100000" algn="bl" rotWithShape="0">
              <a:srgbClr val="000000">
                <a:alpha val="10000"/>
              </a:srgbClr>
            </a:outerShdw>
          </a:effectLst>
        </p:spPr>
      </p:sp>
      <p:sp>
        <p:nvSpPr>
          <p:cNvPr id="18" name="Shape 16"/>
          <p:cNvSpPr/>
          <p:nvPr/>
        </p:nvSpPr>
        <p:spPr>
          <a:xfrm>
            <a:off x="1993392" y="2322576"/>
            <a:ext cx="1627632" cy="384048"/>
          </a:xfrm>
          <a:prstGeom prst="rect">
            <a:avLst/>
          </a:prstGeom>
          <a:solidFill>
            <a:srgbClr val="2E4057"/>
          </a:solidFill>
          <a:ln w="12700">
            <a:solidFill>
              <a:srgbClr val="2E4057"/>
            </a:solidFill>
            <a:prstDash val="solid"/>
          </a:ln>
        </p:spPr>
      </p:sp>
      <p:sp>
        <p:nvSpPr>
          <p:cNvPr id="19" name="Shape 17"/>
          <p:cNvSpPr/>
          <p:nvPr/>
        </p:nvSpPr>
        <p:spPr>
          <a:xfrm>
            <a:off x="2569464" y="2386584"/>
            <a:ext cx="475488" cy="256032"/>
          </a:xfrm>
          <a:prstGeom prst="ellipse">
            <a:avLst/>
          </a:prstGeom>
          <a:solidFill>
            <a:srgbClr val="FFFFFF"/>
          </a:solidFill>
          <a:ln w="12700">
            <a:solidFill>
              <a:srgbClr val="FFFFFF"/>
            </a:solidFill>
            <a:prstDash val="solid"/>
          </a:ln>
        </p:spPr>
      </p:sp>
      <p:sp>
        <p:nvSpPr>
          <p:cNvPr id="20" name="Text 18"/>
          <p:cNvSpPr/>
          <p:nvPr/>
        </p:nvSpPr>
        <p:spPr>
          <a:xfrm>
            <a:off x="2569464" y="2386584"/>
            <a:ext cx="475488" cy="256032"/>
          </a:xfrm>
          <a:prstGeom prst="rect">
            <a:avLst/>
          </a:prstGeom>
          <a:noFill/>
          <a:ln/>
        </p:spPr>
        <p:txBody>
          <a:bodyPr wrap="square" lIns="0" tIns="0" rIns="0" bIns="0" rtlCol="0" anchor="ctr"/>
          <a:lstStyle/>
          <a:p>
            <a:pPr marL="0" indent="0" algn="ctr">
              <a:buNone/>
            </a:pPr>
            <a:r>
              <a:rPr lang="en-US" sz="1400" b="1" dirty="0">
                <a:solidFill>
                  <a:srgbClr val="2E4057"/>
                </a:solidFill>
              </a:rPr>
              <a:t>2</a:t>
            </a:r>
            <a:endParaRPr lang="en-US" sz="1400" dirty="0"/>
          </a:p>
        </p:txBody>
      </p:sp>
      <p:sp>
        <p:nvSpPr>
          <p:cNvPr id="21" name="Text 19"/>
          <p:cNvSpPr/>
          <p:nvPr/>
        </p:nvSpPr>
        <p:spPr>
          <a:xfrm>
            <a:off x="2066544" y="2761488"/>
            <a:ext cx="1481328" cy="292608"/>
          </a:xfrm>
          <a:prstGeom prst="rect">
            <a:avLst/>
          </a:prstGeom>
          <a:noFill/>
          <a:ln/>
        </p:spPr>
        <p:txBody>
          <a:bodyPr wrap="square" lIns="0" tIns="0" rIns="0" bIns="0" rtlCol="0" anchor="ctr"/>
          <a:lstStyle/>
          <a:p>
            <a:pPr marL="0" indent="0" algn="ctr">
              <a:buNone/>
            </a:pPr>
            <a:r>
              <a:rPr lang="en-US" sz="1000" b="1" dirty="0">
                <a:solidFill>
                  <a:srgbClr val="2E4057"/>
                </a:solidFill>
              </a:rPr>
              <a:t>Silent Writing</a:t>
            </a:r>
            <a:endParaRPr lang="en-US" sz="1000" dirty="0"/>
          </a:p>
        </p:txBody>
      </p:sp>
      <p:sp>
        <p:nvSpPr>
          <p:cNvPr id="22" name="Text 20"/>
          <p:cNvSpPr/>
          <p:nvPr/>
        </p:nvSpPr>
        <p:spPr>
          <a:xfrm>
            <a:off x="2066544" y="3090672"/>
            <a:ext cx="1481328" cy="1353312"/>
          </a:xfrm>
          <a:prstGeom prst="rect">
            <a:avLst/>
          </a:prstGeom>
          <a:noFill/>
          <a:ln/>
        </p:spPr>
        <p:txBody>
          <a:bodyPr wrap="square" lIns="0" tIns="0" rIns="0" bIns="0" rtlCol="0" anchor="ctr"/>
          <a:lstStyle/>
          <a:p>
            <a:pPr marL="0" indent="0" algn="ctr">
              <a:buNone/>
            </a:pPr>
            <a:r>
              <a:rPr lang="en-US" sz="900" dirty="0">
                <a:solidFill>
                  <a:srgbClr val="1C1C2E"/>
                </a:solidFill>
                <a:latin typeface="Calibri" pitchFamily="34" charset="0"/>
                <a:ea typeface="Calibri" pitchFamily="34" charset="-122"/>
                <a:cs typeface="Calibri" pitchFamily="34" charset="-120"/>
              </a:rPr>
              <a:t>Each team member independently writes every reason the failure could have occurred (5 minutes, no discussion).</a:t>
            </a:r>
            <a:endParaRPr lang="en-US" sz="900" dirty="0"/>
          </a:p>
        </p:txBody>
      </p:sp>
      <p:sp>
        <p:nvSpPr>
          <p:cNvPr id="23" name="Shape 21"/>
          <p:cNvSpPr/>
          <p:nvPr/>
        </p:nvSpPr>
        <p:spPr>
          <a:xfrm>
            <a:off x="3712464" y="2322576"/>
            <a:ext cx="1627632" cy="2194560"/>
          </a:xfrm>
          <a:prstGeom prst="rect">
            <a:avLst/>
          </a:prstGeom>
          <a:solidFill>
            <a:srgbClr val="FFFFFF"/>
          </a:solidFill>
          <a:ln w="12700">
            <a:solidFill>
              <a:srgbClr val="C97D1B"/>
            </a:solidFill>
            <a:prstDash val="solid"/>
          </a:ln>
          <a:effectLst>
            <a:outerShdw blurRad="76200" dist="25400" dir="8100000" algn="bl" rotWithShape="0">
              <a:srgbClr val="000000">
                <a:alpha val="10000"/>
              </a:srgbClr>
            </a:outerShdw>
          </a:effectLst>
        </p:spPr>
      </p:sp>
      <p:sp>
        <p:nvSpPr>
          <p:cNvPr id="24" name="Shape 22"/>
          <p:cNvSpPr/>
          <p:nvPr/>
        </p:nvSpPr>
        <p:spPr>
          <a:xfrm>
            <a:off x="3712464" y="2322576"/>
            <a:ext cx="1627632" cy="384048"/>
          </a:xfrm>
          <a:prstGeom prst="rect">
            <a:avLst/>
          </a:prstGeom>
          <a:solidFill>
            <a:srgbClr val="C97D1B"/>
          </a:solidFill>
          <a:ln w="12700">
            <a:solidFill>
              <a:srgbClr val="C97D1B"/>
            </a:solidFill>
            <a:prstDash val="solid"/>
          </a:ln>
        </p:spPr>
      </p:sp>
      <p:sp>
        <p:nvSpPr>
          <p:cNvPr id="25" name="Shape 23"/>
          <p:cNvSpPr/>
          <p:nvPr/>
        </p:nvSpPr>
        <p:spPr>
          <a:xfrm>
            <a:off x="4288536" y="2386584"/>
            <a:ext cx="475488" cy="256032"/>
          </a:xfrm>
          <a:prstGeom prst="ellipse">
            <a:avLst/>
          </a:prstGeom>
          <a:solidFill>
            <a:srgbClr val="FFFFFF"/>
          </a:solidFill>
          <a:ln w="12700">
            <a:solidFill>
              <a:srgbClr val="FFFFFF"/>
            </a:solidFill>
            <a:prstDash val="solid"/>
          </a:ln>
        </p:spPr>
      </p:sp>
      <p:sp>
        <p:nvSpPr>
          <p:cNvPr id="26" name="Text 24"/>
          <p:cNvSpPr/>
          <p:nvPr/>
        </p:nvSpPr>
        <p:spPr>
          <a:xfrm>
            <a:off x="4288536" y="2386584"/>
            <a:ext cx="475488" cy="256032"/>
          </a:xfrm>
          <a:prstGeom prst="rect">
            <a:avLst/>
          </a:prstGeom>
          <a:noFill/>
          <a:ln/>
        </p:spPr>
        <p:txBody>
          <a:bodyPr wrap="square" lIns="0" tIns="0" rIns="0" bIns="0" rtlCol="0" anchor="ctr"/>
          <a:lstStyle/>
          <a:p>
            <a:pPr marL="0" indent="0" algn="ctr">
              <a:buNone/>
            </a:pPr>
            <a:r>
              <a:rPr lang="en-US" sz="1400" b="1" dirty="0">
                <a:solidFill>
                  <a:srgbClr val="C97D1B"/>
                </a:solidFill>
              </a:rPr>
              <a:t>3</a:t>
            </a:r>
            <a:endParaRPr lang="en-US" sz="1400" dirty="0"/>
          </a:p>
        </p:txBody>
      </p:sp>
      <p:sp>
        <p:nvSpPr>
          <p:cNvPr id="27" name="Text 25"/>
          <p:cNvSpPr/>
          <p:nvPr/>
        </p:nvSpPr>
        <p:spPr>
          <a:xfrm>
            <a:off x="3785616" y="2761488"/>
            <a:ext cx="1481328" cy="292608"/>
          </a:xfrm>
          <a:prstGeom prst="rect">
            <a:avLst/>
          </a:prstGeom>
          <a:noFill/>
          <a:ln/>
        </p:spPr>
        <p:txBody>
          <a:bodyPr wrap="square" lIns="0" tIns="0" rIns="0" bIns="0" rtlCol="0" anchor="ctr"/>
          <a:lstStyle/>
          <a:p>
            <a:pPr marL="0" indent="0" algn="ctr">
              <a:buNone/>
            </a:pPr>
            <a:r>
              <a:rPr lang="en-US" sz="1000" b="1" dirty="0">
                <a:solidFill>
                  <a:srgbClr val="C97D1B"/>
                </a:solidFill>
              </a:rPr>
              <a:t>Round-Robin Sharing</a:t>
            </a:r>
            <a:endParaRPr lang="en-US" sz="1000" dirty="0"/>
          </a:p>
        </p:txBody>
      </p:sp>
      <p:sp>
        <p:nvSpPr>
          <p:cNvPr id="28" name="Text 26"/>
          <p:cNvSpPr/>
          <p:nvPr/>
        </p:nvSpPr>
        <p:spPr>
          <a:xfrm>
            <a:off x="3785616" y="3090672"/>
            <a:ext cx="1481328" cy="1353312"/>
          </a:xfrm>
          <a:prstGeom prst="rect">
            <a:avLst/>
          </a:prstGeom>
          <a:noFill/>
          <a:ln/>
        </p:spPr>
        <p:txBody>
          <a:bodyPr wrap="square" lIns="0" tIns="0" rIns="0" bIns="0" rtlCol="0" anchor="ctr"/>
          <a:lstStyle/>
          <a:p>
            <a:pPr marL="0" indent="0" algn="ctr">
              <a:buNone/>
            </a:pPr>
            <a:r>
              <a:rPr lang="en-US" sz="900" dirty="0">
                <a:solidFill>
                  <a:srgbClr val="1C1C2E"/>
                </a:solidFill>
                <a:latin typeface="Calibri" pitchFamily="34" charset="0"/>
                <a:ea typeface="Calibri" pitchFamily="34" charset="-122"/>
                <a:cs typeface="Calibri" pitchFamily="34" charset="-120"/>
              </a:rPr>
              <a:t>Each person shares ONE reason per round. No debate. Facilitator captures all reasons on the board.</a:t>
            </a:r>
            <a:endParaRPr lang="en-US" sz="900" dirty="0"/>
          </a:p>
        </p:txBody>
      </p:sp>
      <p:sp>
        <p:nvSpPr>
          <p:cNvPr id="29" name="Shape 27"/>
          <p:cNvSpPr/>
          <p:nvPr/>
        </p:nvSpPr>
        <p:spPr>
          <a:xfrm>
            <a:off x="5431536" y="2322576"/>
            <a:ext cx="1627632" cy="2194560"/>
          </a:xfrm>
          <a:prstGeom prst="rect">
            <a:avLst/>
          </a:prstGeom>
          <a:solidFill>
            <a:srgbClr val="FFFFFF"/>
          </a:solidFill>
          <a:ln w="12700">
            <a:solidFill>
              <a:srgbClr val="B5451B"/>
            </a:solidFill>
            <a:prstDash val="solid"/>
          </a:ln>
          <a:effectLst>
            <a:outerShdw blurRad="76200" dist="25400" dir="8100000" algn="bl" rotWithShape="0">
              <a:srgbClr val="000000">
                <a:alpha val="10000"/>
              </a:srgbClr>
            </a:outerShdw>
          </a:effectLst>
        </p:spPr>
      </p:sp>
      <p:sp>
        <p:nvSpPr>
          <p:cNvPr id="30" name="Shape 28"/>
          <p:cNvSpPr/>
          <p:nvPr/>
        </p:nvSpPr>
        <p:spPr>
          <a:xfrm>
            <a:off x="5431536" y="2322576"/>
            <a:ext cx="1627632" cy="384048"/>
          </a:xfrm>
          <a:prstGeom prst="rect">
            <a:avLst/>
          </a:prstGeom>
          <a:solidFill>
            <a:srgbClr val="B5451B"/>
          </a:solidFill>
          <a:ln w="12700">
            <a:solidFill>
              <a:srgbClr val="B5451B"/>
            </a:solidFill>
            <a:prstDash val="solid"/>
          </a:ln>
        </p:spPr>
      </p:sp>
      <p:sp>
        <p:nvSpPr>
          <p:cNvPr id="31" name="Shape 29"/>
          <p:cNvSpPr/>
          <p:nvPr/>
        </p:nvSpPr>
        <p:spPr>
          <a:xfrm>
            <a:off x="6007608" y="2386584"/>
            <a:ext cx="475488" cy="256032"/>
          </a:xfrm>
          <a:prstGeom prst="ellipse">
            <a:avLst/>
          </a:prstGeom>
          <a:solidFill>
            <a:srgbClr val="FFFFFF"/>
          </a:solidFill>
          <a:ln w="12700">
            <a:solidFill>
              <a:srgbClr val="FFFFFF"/>
            </a:solidFill>
            <a:prstDash val="solid"/>
          </a:ln>
        </p:spPr>
      </p:sp>
      <p:sp>
        <p:nvSpPr>
          <p:cNvPr id="32" name="Text 30"/>
          <p:cNvSpPr/>
          <p:nvPr/>
        </p:nvSpPr>
        <p:spPr>
          <a:xfrm>
            <a:off x="6007608" y="2386584"/>
            <a:ext cx="475488" cy="256032"/>
          </a:xfrm>
          <a:prstGeom prst="rect">
            <a:avLst/>
          </a:prstGeom>
          <a:noFill/>
          <a:ln/>
        </p:spPr>
        <p:txBody>
          <a:bodyPr wrap="square" lIns="0" tIns="0" rIns="0" bIns="0" rtlCol="0" anchor="ctr"/>
          <a:lstStyle/>
          <a:p>
            <a:pPr marL="0" indent="0" algn="ctr">
              <a:buNone/>
            </a:pPr>
            <a:r>
              <a:rPr lang="en-US" sz="1400" b="1" dirty="0">
                <a:solidFill>
                  <a:srgbClr val="B5451B"/>
                </a:solidFill>
              </a:rPr>
              <a:t>4</a:t>
            </a:r>
            <a:endParaRPr lang="en-US" sz="1400" dirty="0"/>
          </a:p>
        </p:txBody>
      </p:sp>
      <p:sp>
        <p:nvSpPr>
          <p:cNvPr id="33" name="Text 31"/>
          <p:cNvSpPr/>
          <p:nvPr/>
        </p:nvSpPr>
        <p:spPr>
          <a:xfrm>
            <a:off x="5504688" y="2761488"/>
            <a:ext cx="1481328" cy="292608"/>
          </a:xfrm>
          <a:prstGeom prst="rect">
            <a:avLst/>
          </a:prstGeom>
          <a:noFill/>
          <a:ln/>
        </p:spPr>
        <p:txBody>
          <a:bodyPr wrap="square" lIns="0" tIns="0" rIns="0" bIns="0" rtlCol="0" anchor="ctr"/>
          <a:lstStyle/>
          <a:p>
            <a:pPr marL="0" indent="0" algn="ctr">
              <a:buNone/>
            </a:pPr>
            <a:r>
              <a:rPr lang="en-US" sz="1000" b="1" dirty="0">
                <a:solidFill>
                  <a:srgbClr val="B5451B"/>
                </a:solidFill>
              </a:rPr>
              <a:t>Cluster &amp; Prioritise</a:t>
            </a:r>
            <a:endParaRPr lang="en-US" sz="1000" dirty="0"/>
          </a:p>
        </p:txBody>
      </p:sp>
      <p:sp>
        <p:nvSpPr>
          <p:cNvPr id="34" name="Text 32"/>
          <p:cNvSpPr/>
          <p:nvPr/>
        </p:nvSpPr>
        <p:spPr>
          <a:xfrm>
            <a:off x="5504688" y="3090672"/>
            <a:ext cx="1481328" cy="1353312"/>
          </a:xfrm>
          <a:prstGeom prst="rect">
            <a:avLst/>
          </a:prstGeom>
          <a:noFill/>
          <a:ln/>
        </p:spPr>
        <p:txBody>
          <a:bodyPr wrap="square" lIns="0" tIns="0" rIns="0" bIns="0" rtlCol="0" anchor="ctr"/>
          <a:lstStyle/>
          <a:p>
            <a:pPr marL="0" indent="0" algn="ctr">
              <a:buNone/>
            </a:pPr>
            <a:r>
              <a:rPr lang="en-US" sz="900" dirty="0">
                <a:solidFill>
                  <a:srgbClr val="1C1C2E"/>
                </a:solidFill>
                <a:latin typeface="Calibri" pitchFamily="34" charset="0"/>
                <a:ea typeface="Calibri" pitchFamily="34" charset="-122"/>
                <a:cs typeface="Calibri" pitchFamily="34" charset="-120"/>
              </a:rPr>
              <a:t>Group failure reasons by theme. Vote on which are most likely AND most catastrophic.</a:t>
            </a:r>
            <a:endParaRPr lang="en-US" sz="900" dirty="0"/>
          </a:p>
        </p:txBody>
      </p:sp>
      <p:sp>
        <p:nvSpPr>
          <p:cNvPr id="35" name="Shape 33"/>
          <p:cNvSpPr/>
          <p:nvPr/>
        </p:nvSpPr>
        <p:spPr>
          <a:xfrm>
            <a:off x="7150608" y="2322576"/>
            <a:ext cx="1627632" cy="2194560"/>
          </a:xfrm>
          <a:prstGeom prst="rect">
            <a:avLst/>
          </a:prstGeom>
          <a:solidFill>
            <a:srgbClr val="FFFFFF"/>
          </a:solidFill>
          <a:ln w="12700">
            <a:solidFill>
              <a:srgbClr val="8B1A1A"/>
            </a:solidFill>
            <a:prstDash val="solid"/>
          </a:ln>
          <a:effectLst>
            <a:outerShdw blurRad="76200" dist="25400" dir="8100000" algn="bl" rotWithShape="0">
              <a:srgbClr val="000000">
                <a:alpha val="10000"/>
              </a:srgbClr>
            </a:outerShdw>
          </a:effectLst>
        </p:spPr>
      </p:sp>
      <p:sp>
        <p:nvSpPr>
          <p:cNvPr id="36" name="Shape 34"/>
          <p:cNvSpPr/>
          <p:nvPr/>
        </p:nvSpPr>
        <p:spPr>
          <a:xfrm>
            <a:off x="7150608" y="2322576"/>
            <a:ext cx="1627632" cy="384048"/>
          </a:xfrm>
          <a:prstGeom prst="rect">
            <a:avLst/>
          </a:prstGeom>
          <a:solidFill>
            <a:srgbClr val="8B1A1A"/>
          </a:solidFill>
          <a:ln w="12700">
            <a:solidFill>
              <a:srgbClr val="8B1A1A"/>
            </a:solidFill>
            <a:prstDash val="solid"/>
          </a:ln>
        </p:spPr>
      </p:sp>
      <p:sp>
        <p:nvSpPr>
          <p:cNvPr id="37" name="Shape 35"/>
          <p:cNvSpPr/>
          <p:nvPr/>
        </p:nvSpPr>
        <p:spPr>
          <a:xfrm>
            <a:off x="7726680" y="2386584"/>
            <a:ext cx="475488" cy="256032"/>
          </a:xfrm>
          <a:prstGeom prst="ellipse">
            <a:avLst/>
          </a:prstGeom>
          <a:solidFill>
            <a:srgbClr val="FFFFFF"/>
          </a:solidFill>
          <a:ln w="12700">
            <a:solidFill>
              <a:srgbClr val="FFFFFF"/>
            </a:solidFill>
            <a:prstDash val="solid"/>
          </a:ln>
        </p:spPr>
      </p:sp>
      <p:sp>
        <p:nvSpPr>
          <p:cNvPr id="38" name="Text 36"/>
          <p:cNvSpPr/>
          <p:nvPr/>
        </p:nvSpPr>
        <p:spPr>
          <a:xfrm>
            <a:off x="7726680" y="2386584"/>
            <a:ext cx="475488" cy="256032"/>
          </a:xfrm>
          <a:prstGeom prst="rect">
            <a:avLst/>
          </a:prstGeom>
          <a:noFill/>
          <a:ln/>
        </p:spPr>
        <p:txBody>
          <a:bodyPr wrap="square" lIns="0" tIns="0" rIns="0" bIns="0" rtlCol="0" anchor="ctr"/>
          <a:lstStyle/>
          <a:p>
            <a:pPr marL="0" indent="0" algn="ctr">
              <a:buNone/>
            </a:pPr>
            <a:r>
              <a:rPr lang="en-US" sz="1400" b="1" dirty="0">
                <a:solidFill>
                  <a:srgbClr val="8B1A1A"/>
                </a:solidFill>
              </a:rPr>
              <a:t>5</a:t>
            </a:r>
            <a:endParaRPr lang="en-US" sz="1400" dirty="0"/>
          </a:p>
        </p:txBody>
      </p:sp>
      <p:sp>
        <p:nvSpPr>
          <p:cNvPr id="39" name="Text 37"/>
          <p:cNvSpPr/>
          <p:nvPr/>
        </p:nvSpPr>
        <p:spPr>
          <a:xfrm>
            <a:off x="7223760" y="2761488"/>
            <a:ext cx="1481328" cy="292608"/>
          </a:xfrm>
          <a:prstGeom prst="rect">
            <a:avLst/>
          </a:prstGeom>
          <a:noFill/>
          <a:ln/>
        </p:spPr>
        <p:txBody>
          <a:bodyPr wrap="square" lIns="0" tIns="0" rIns="0" bIns="0" rtlCol="0" anchor="ctr"/>
          <a:lstStyle/>
          <a:p>
            <a:pPr marL="0" indent="0" algn="ctr">
              <a:buNone/>
            </a:pPr>
            <a:r>
              <a:rPr lang="en-US" sz="1000" b="1" dirty="0">
                <a:solidFill>
                  <a:srgbClr val="8B1A1A"/>
                </a:solidFill>
              </a:rPr>
              <a:t>Redesign the Plan</a:t>
            </a:r>
            <a:endParaRPr lang="en-US" sz="1000" dirty="0"/>
          </a:p>
        </p:txBody>
      </p:sp>
      <p:sp>
        <p:nvSpPr>
          <p:cNvPr id="40" name="Text 38"/>
          <p:cNvSpPr/>
          <p:nvPr/>
        </p:nvSpPr>
        <p:spPr>
          <a:xfrm>
            <a:off x="7223760" y="3090672"/>
            <a:ext cx="1481328" cy="1353312"/>
          </a:xfrm>
          <a:prstGeom prst="rect">
            <a:avLst/>
          </a:prstGeom>
          <a:noFill/>
          <a:ln/>
        </p:spPr>
        <p:txBody>
          <a:bodyPr wrap="square" lIns="0" tIns="0" rIns="0" bIns="0" rtlCol="0" anchor="ctr"/>
          <a:lstStyle/>
          <a:p>
            <a:pPr marL="0" indent="0" algn="ctr">
              <a:buNone/>
            </a:pPr>
            <a:r>
              <a:rPr lang="en-US" sz="900" dirty="0">
                <a:solidFill>
                  <a:srgbClr val="1C1C2E"/>
                </a:solidFill>
                <a:latin typeface="Calibri" pitchFamily="34" charset="0"/>
                <a:ea typeface="Calibri" pitchFamily="34" charset="-122"/>
                <a:cs typeface="Calibri" pitchFamily="34" charset="-120"/>
              </a:rPr>
              <a:t>For the top 3-5 risks identified, revise the plan. Add safeguards, contingencies, and early-warning signals.</a:t>
            </a:r>
            <a:endParaRPr lang="en-US" sz="900" dirty="0"/>
          </a:p>
        </p:txBody>
      </p:sp>
      <p:sp>
        <p:nvSpPr>
          <p:cNvPr id="41" name="Shape 39"/>
          <p:cNvSpPr/>
          <p:nvPr/>
        </p:nvSpPr>
        <p:spPr>
          <a:xfrm>
            <a:off x="274320" y="4599432"/>
            <a:ext cx="8595360" cy="219456"/>
          </a:xfrm>
          <a:prstGeom prst="rect">
            <a:avLst/>
          </a:prstGeom>
          <a:solidFill>
            <a:srgbClr val="8B1A1A">
              <a:alpha val="12000"/>
            </a:srgbClr>
          </a:solidFill>
          <a:ln w="12700">
            <a:solidFill>
              <a:srgbClr val="8B1A1A">
                <a:alpha val="40000"/>
              </a:srgbClr>
            </a:solidFill>
            <a:prstDash val="solid"/>
          </a:ln>
        </p:spPr>
      </p:sp>
      <p:sp>
        <p:nvSpPr>
          <p:cNvPr id="42" name="Text 40"/>
          <p:cNvSpPr/>
          <p:nvPr/>
        </p:nvSpPr>
        <p:spPr>
          <a:xfrm>
            <a:off x="347472" y="4599432"/>
            <a:ext cx="8412480" cy="219456"/>
          </a:xfrm>
          <a:prstGeom prst="rect">
            <a:avLst/>
          </a:prstGeom>
          <a:noFill/>
          <a:ln/>
        </p:spPr>
        <p:txBody>
          <a:bodyPr wrap="square" lIns="0" tIns="0" rIns="0" bIns="0" rtlCol="0" anchor="ctr"/>
          <a:lstStyle/>
          <a:p>
            <a:pPr marL="0" indent="0">
              <a:buNone/>
            </a:pPr>
            <a:r>
              <a:rPr lang="en-US" sz="850" i="1" dirty="0">
                <a:solidFill>
                  <a:srgbClr val="8B1A1A"/>
                </a:solidFill>
              </a:rPr>
              <a:t>Why leaders avoid premortem: Optimism bias + fear of appearing negative. Why you must do it: research shows premortem increases identification of future problems by 30%.</a:t>
            </a:r>
            <a:endParaRPr lang="en-US" sz="850" dirty="0"/>
          </a:p>
        </p:txBody>
      </p:sp>
      <p:sp>
        <p:nvSpPr>
          <p:cNvPr id="43" name="Shape 41"/>
          <p:cNvSpPr/>
          <p:nvPr/>
        </p:nvSpPr>
        <p:spPr>
          <a:xfrm>
            <a:off x="0" y="4828032"/>
            <a:ext cx="9144000" cy="315468"/>
          </a:xfrm>
          <a:prstGeom prst="rect">
            <a:avLst/>
          </a:prstGeom>
          <a:solidFill>
            <a:srgbClr val="0D1321"/>
          </a:solidFill>
          <a:ln w="12700">
            <a:solidFill>
              <a:srgbClr val="0D1321"/>
            </a:solidFill>
            <a:prstDash val="solid"/>
          </a:ln>
        </p:spPr>
      </p:sp>
      <p:sp>
        <p:nvSpPr>
          <p:cNvPr id="44" name="Text 42"/>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537</Words>
  <Application>Microsoft Office PowerPoint</Application>
  <PresentationFormat>On-screen Show (16:9)</PresentationFormat>
  <Paragraphs>90</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Problem-Solving &amp; Risk Management – Cecabul Africa Level 2</dc:title>
  <dc:subject>PptxGenJS Presentation</dc:subject>
  <dc:creator>Cecabul Africa</dc:creator>
  <cp:lastModifiedBy>Felix Nzuki</cp:lastModifiedBy>
  <cp:revision>4</cp:revision>
  <dcterms:created xsi:type="dcterms:W3CDTF">2026-04-21T12:29:21Z</dcterms:created>
  <dcterms:modified xsi:type="dcterms:W3CDTF">2026-06-05T16:42:44Z</dcterms:modified>
</cp:coreProperties>
</file>