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62" r:id="rId4"/>
    <p:sldId id="263" r:id="rId5"/>
    <p:sldId id="264" r:id="rId6"/>
    <p:sldId id="265" r:id="rId7"/>
    <p:sldId id="266" r:id="rId8"/>
    <p:sldId id="267" r:id="rId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98" d="100"/>
          <a:sy n="98" d="100"/>
        </p:scale>
        <p:origin x="3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148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C1C2E"/>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C97D1B"/>
          </a:solidFill>
          <a:ln w="12700">
            <a:solidFill>
              <a:srgbClr val="C97D1B"/>
            </a:solidFill>
            <a:prstDash val="solid"/>
          </a:ln>
        </p:spPr>
      </p:sp>
      <p:sp>
        <p:nvSpPr>
          <p:cNvPr id="3" name="Shape 1"/>
          <p:cNvSpPr/>
          <p:nvPr/>
        </p:nvSpPr>
        <p:spPr>
          <a:xfrm>
            <a:off x="6217920" y="64008"/>
            <a:ext cx="2926080" cy="5079492"/>
          </a:xfrm>
          <a:prstGeom prst="rect">
            <a:avLst/>
          </a:prstGeom>
          <a:solidFill>
            <a:srgbClr val="2E4057"/>
          </a:solidFill>
          <a:ln w="12700">
            <a:solidFill>
              <a:srgbClr val="2E4057"/>
            </a:solidFill>
            <a:prstDash val="solid"/>
          </a:ln>
        </p:spPr>
      </p:sp>
      <p:sp>
        <p:nvSpPr>
          <p:cNvPr id="4" name="Shape 2"/>
          <p:cNvSpPr/>
          <p:nvPr/>
        </p:nvSpPr>
        <p:spPr>
          <a:xfrm rot="2700000">
            <a:off x="6583680" y="365760"/>
            <a:ext cx="1645920" cy="1645920"/>
          </a:xfrm>
          <a:prstGeom prst="rect">
            <a:avLst/>
          </a:prstGeom>
          <a:solidFill>
            <a:srgbClr val="8B1A1A">
              <a:alpha val="28000"/>
            </a:srgbClr>
          </a:solidFill>
          <a:ln w="12700">
            <a:solidFill>
              <a:srgbClr val="8B1A1A">
                <a:alpha val="50000"/>
              </a:srgbClr>
            </a:solidFill>
            <a:prstDash val="solid"/>
          </a:ln>
        </p:spPr>
      </p:sp>
      <p:sp>
        <p:nvSpPr>
          <p:cNvPr id="5" name="Shape 3"/>
          <p:cNvSpPr/>
          <p:nvPr/>
        </p:nvSpPr>
        <p:spPr>
          <a:xfrm rot="2700000">
            <a:off x="7040880" y="1645920"/>
            <a:ext cx="1371600" cy="1371600"/>
          </a:xfrm>
          <a:prstGeom prst="rect">
            <a:avLst/>
          </a:prstGeom>
          <a:solidFill>
            <a:srgbClr val="8B1A1A">
              <a:alpha val="40000"/>
            </a:srgbClr>
          </a:solidFill>
          <a:ln w="12700">
            <a:solidFill>
              <a:srgbClr val="8B1A1A">
                <a:alpha val="50000"/>
              </a:srgbClr>
            </a:solidFill>
            <a:prstDash val="solid"/>
          </a:ln>
        </p:spPr>
      </p:sp>
      <p:sp>
        <p:nvSpPr>
          <p:cNvPr id="6" name="Shape 4"/>
          <p:cNvSpPr/>
          <p:nvPr/>
        </p:nvSpPr>
        <p:spPr>
          <a:xfrm rot="2700000">
            <a:off x="6766560" y="2743200"/>
            <a:ext cx="1097280" cy="1097280"/>
          </a:xfrm>
          <a:prstGeom prst="rect">
            <a:avLst/>
          </a:prstGeom>
          <a:solidFill>
            <a:srgbClr val="8B1A1A">
              <a:alpha val="25000"/>
            </a:srgbClr>
          </a:solidFill>
          <a:ln w="12700">
            <a:solidFill>
              <a:srgbClr val="8B1A1A">
                <a:alpha val="50000"/>
              </a:srgbClr>
            </a:solidFill>
            <a:prstDash val="solid"/>
          </a:ln>
        </p:spPr>
      </p:sp>
      <p:sp>
        <p:nvSpPr>
          <p:cNvPr id="7" name="Shape 5"/>
          <p:cNvSpPr/>
          <p:nvPr/>
        </p:nvSpPr>
        <p:spPr>
          <a:xfrm>
            <a:off x="457200" y="411480"/>
            <a:ext cx="2560320" cy="301752"/>
          </a:xfrm>
          <a:prstGeom prst="rect">
            <a:avLst/>
          </a:prstGeom>
          <a:solidFill>
            <a:srgbClr val="8B1A1A"/>
          </a:solidFill>
          <a:ln w="12700">
            <a:solidFill>
              <a:srgbClr val="8B1A1A"/>
            </a:solidFill>
            <a:prstDash val="solid"/>
          </a:ln>
        </p:spPr>
      </p:sp>
      <p:sp>
        <p:nvSpPr>
          <p:cNvPr id="8" name="Text 6"/>
          <p:cNvSpPr/>
          <p:nvPr/>
        </p:nvSpPr>
        <p:spPr>
          <a:xfrm>
            <a:off x="457200" y="411480"/>
            <a:ext cx="2560320" cy="301752"/>
          </a:xfrm>
          <a:prstGeom prst="rect">
            <a:avLst/>
          </a:prstGeom>
          <a:noFill/>
          <a:ln/>
        </p:spPr>
        <p:txBody>
          <a:bodyPr wrap="square" lIns="0" tIns="0" rIns="0" bIns="0" rtlCol="0" anchor="ctr"/>
          <a:lstStyle/>
          <a:p>
            <a:pPr marL="0" indent="0" algn="ctr">
              <a:buNone/>
            </a:pPr>
            <a:r>
              <a:rPr lang="en-US" sz="700" b="1" kern="0" spc="100" dirty="0">
                <a:solidFill>
                  <a:srgbClr val="FFFFFF"/>
                </a:solidFill>
              </a:rPr>
              <a:t>LEVEL 2  |  MODULE 3  |  ORGANIZATIONAL LEADERSHIP</a:t>
            </a:r>
            <a:endParaRPr lang="en-US" sz="700" dirty="0"/>
          </a:p>
        </p:txBody>
      </p:sp>
      <p:sp>
        <p:nvSpPr>
          <p:cNvPr id="9" name="Text 7"/>
          <p:cNvSpPr/>
          <p:nvPr/>
        </p:nvSpPr>
        <p:spPr>
          <a:xfrm>
            <a:off x="457200" y="868680"/>
            <a:ext cx="5486400" cy="685800"/>
          </a:xfrm>
          <a:prstGeom prst="rect">
            <a:avLst/>
          </a:prstGeom>
          <a:noFill/>
          <a:ln/>
        </p:spPr>
        <p:txBody>
          <a:bodyPr wrap="square" lIns="0" tIns="0" rIns="0" bIns="0" rtlCol="0" anchor="ctr"/>
          <a:lstStyle/>
          <a:p>
            <a:pPr marL="0" indent="0">
              <a:buNone/>
            </a:pPr>
            <a:r>
              <a:rPr lang="en-US" sz="4800" b="1" dirty="0">
                <a:solidFill>
                  <a:srgbClr val="FFFFFF"/>
                </a:solidFill>
                <a:latin typeface="Cambria" pitchFamily="34" charset="0"/>
                <a:ea typeface="Cambria" pitchFamily="34" charset="-122"/>
                <a:cs typeface="Cambria" pitchFamily="34" charset="-120"/>
              </a:rPr>
              <a:t>Problem-Solving</a:t>
            </a:r>
            <a:endParaRPr lang="en-US" sz="4800" dirty="0"/>
          </a:p>
        </p:txBody>
      </p:sp>
      <p:sp>
        <p:nvSpPr>
          <p:cNvPr id="10" name="Text 8"/>
          <p:cNvSpPr/>
          <p:nvPr/>
        </p:nvSpPr>
        <p:spPr>
          <a:xfrm>
            <a:off x="457200" y="1508760"/>
            <a:ext cx="5486400" cy="685800"/>
          </a:xfrm>
          <a:prstGeom prst="rect">
            <a:avLst/>
          </a:prstGeom>
          <a:noFill/>
          <a:ln/>
        </p:spPr>
        <p:txBody>
          <a:bodyPr wrap="square" lIns="0" tIns="0" rIns="0" bIns="0" rtlCol="0" anchor="ctr"/>
          <a:lstStyle/>
          <a:p>
            <a:pPr marL="0" indent="0">
              <a:buNone/>
            </a:pPr>
            <a:r>
              <a:rPr lang="en-US" sz="4800" b="1" dirty="0">
                <a:solidFill>
                  <a:srgbClr val="FFFFFF"/>
                </a:solidFill>
                <a:latin typeface="Cambria" pitchFamily="34" charset="0"/>
                <a:ea typeface="Cambria" pitchFamily="34" charset="-122"/>
                <a:cs typeface="Cambria" pitchFamily="34" charset="-120"/>
              </a:rPr>
              <a:t>Techniques &amp;</a:t>
            </a:r>
            <a:endParaRPr lang="en-US" sz="4800" dirty="0"/>
          </a:p>
        </p:txBody>
      </p:sp>
      <p:sp>
        <p:nvSpPr>
          <p:cNvPr id="11" name="Text 9"/>
          <p:cNvSpPr/>
          <p:nvPr/>
        </p:nvSpPr>
        <p:spPr>
          <a:xfrm>
            <a:off x="457200" y="2148840"/>
            <a:ext cx="5486400" cy="685800"/>
          </a:xfrm>
          <a:prstGeom prst="rect">
            <a:avLst/>
          </a:prstGeom>
          <a:noFill/>
          <a:ln/>
        </p:spPr>
        <p:txBody>
          <a:bodyPr wrap="square" lIns="0" tIns="0" rIns="0" bIns="0" rtlCol="0" anchor="ctr"/>
          <a:lstStyle/>
          <a:p>
            <a:pPr marL="0" indent="0">
              <a:buNone/>
            </a:pPr>
            <a:r>
              <a:rPr lang="en-US" sz="4800" b="1" dirty="0">
                <a:solidFill>
                  <a:srgbClr val="C97D1B"/>
                </a:solidFill>
                <a:latin typeface="Cambria" pitchFamily="34" charset="0"/>
                <a:ea typeface="Cambria" pitchFamily="34" charset="-122"/>
                <a:cs typeface="Cambria" pitchFamily="34" charset="-120"/>
              </a:rPr>
              <a:t>Risk Management</a:t>
            </a:r>
            <a:endParaRPr lang="en-US" sz="4800" dirty="0"/>
          </a:p>
        </p:txBody>
      </p:sp>
      <p:sp>
        <p:nvSpPr>
          <p:cNvPr id="12" name="Text 10"/>
          <p:cNvSpPr/>
          <p:nvPr/>
        </p:nvSpPr>
        <p:spPr>
          <a:xfrm>
            <a:off x="457200" y="2944368"/>
            <a:ext cx="5486400" cy="274320"/>
          </a:xfrm>
          <a:prstGeom prst="rect">
            <a:avLst/>
          </a:prstGeom>
          <a:noFill/>
          <a:ln/>
        </p:spPr>
        <p:txBody>
          <a:bodyPr wrap="square" lIns="0" tIns="0" rIns="0" bIns="0" rtlCol="0" anchor="ctr"/>
          <a:lstStyle/>
          <a:p>
            <a:pPr marL="0" indent="0">
              <a:buNone/>
            </a:pPr>
            <a:r>
              <a:rPr lang="en-US" sz="1200" i="1" dirty="0">
                <a:solidFill>
                  <a:srgbClr val="7A8599"/>
                </a:solidFill>
                <a:latin typeface="Calibri" pitchFamily="34" charset="0"/>
                <a:ea typeface="Calibri" pitchFamily="34" charset="-122"/>
                <a:cs typeface="Calibri" pitchFamily="34" charset="-120"/>
              </a:rPr>
              <a:t>Root Cause Analysis  •  Risk Assessment  •  Risk Mitigation</a:t>
            </a:r>
            <a:endParaRPr lang="en-US" sz="1200" dirty="0"/>
          </a:p>
        </p:txBody>
      </p:sp>
      <p:sp>
        <p:nvSpPr>
          <p:cNvPr id="13" name="Shape 11"/>
          <p:cNvSpPr/>
          <p:nvPr/>
        </p:nvSpPr>
        <p:spPr>
          <a:xfrm>
            <a:off x="457200" y="3310128"/>
            <a:ext cx="1280160" cy="45720"/>
          </a:xfrm>
          <a:prstGeom prst="rect">
            <a:avLst/>
          </a:prstGeom>
          <a:solidFill>
            <a:srgbClr val="C97D1B"/>
          </a:solidFill>
          <a:ln w="12700">
            <a:solidFill>
              <a:srgbClr val="C97D1B"/>
            </a:solidFill>
            <a:prstDash val="solid"/>
          </a:ln>
        </p:spPr>
      </p:sp>
      <p:sp>
        <p:nvSpPr>
          <p:cNvPr id="14" name="Text 12"/>
          <p:cNvSpPr/>
          <p:nvPr/>
        </p:nvSpPr>
        <p:spPr>
          <a:xfrm>
            <a:off x="457200" y="3456432"/>
            <a:ext cx="5486400" cy="256032"/>
          </a:xfrm>
          <a:prstGeom prst="rect">
            <a:avLst/>
          </a:prstGeom>
          <a:noFill/>
          <a:ln/>
        </p:spPr>
        <p:txBody>
          <a:bodyPr wrap="square" lIns="0" tIns="0" rIns="0" bIns="0" rtlCol="0" anchor="ctr"/>
          <a:lstStyle/>
          <a:p>
            <a:pPr marL="0" indent="0">
              <a:buNone/>
            </a:pPr>
            <a:r>
              <a:rPr lang="en-US" sz="1100" dirty="0">
                <a:solidFill>
                  <a:srgbClr val="7A8599"/>
                </a:solidFill>
                <a:latin typeface="Calibri" pitchFamily="34" charset="0"/>
                <a:ea typeface="Calibri" pitchFamily="34" charset="-122"/>
                <a:cs typeface="Calibri" pitchFamily="34" charset="-120"/>
              </a:rPr>
              <a:t>Cecabul Africa Leadership Accelerator</a:t>
            </a:r>
            <a:endParaRPr lang="en-US" sz="1100" dirty="0"/>
          </a:p>
        </p:txBody>
      </p:sp>
      <p:sp>
        <p:nvSpPr>
          <p:cNvPr id="15" name="Text 13"/>
          <p:cNvSpPr/>
          <p:nvPr/>
        </p:nvSpPr>
        <p:spPr>
          <a:xfrm>
            <a:off x="457200" y="3712464"/>
            <a:ext cx="5486400" cy="256032"/>
          </a:xfrm>
          <a:prstGeom prst="rect">
            <a:avLst/>
          </a:prstGeom>
          <a:noFill/>
          <a:ln/>
        </p:spPr>
        <p:txBody>
          <a:bodyPr wrap="square" lIns="0" tIns="0" rIns="0" bIns="0" rtlCol="0" anchor="ctr"/>
          <a:lstStyle/>
          <a:p>
            <a:pPr marL="0" indent="0">
              <a:buNone/>
            </a:pPr>
            <a:r>
              <a:rPr lang="en-US" sz="1100" i="1" dirty="0">
                <a:solidFill>
                  <a:srgbClr val="E8ECF0"/>
                </a:solidFill>
                <a:latin typeface="Calibri" pitchFamily="34" charset="0"/>
                <a:ea typeface="Calibri" pitchFamily="34" charset="-122"/>
                <a:cs typeface="Calibri" pitchFamily="34" charset="-120"/>
              </a:rPr>
              <a:t>Designed for C-Suite &amp; Senior Leaders</a:t>
            </a:r>
            <a:endParaRPr lang="en-US" sz="1100" dirty="0"/>
          </a:p>
        </p:txBody>
      </p:sp>
      <p:sp>
        <p:nvSpPr>
          <p:cNvPr id="16" name="Shape 14"/>
          <p:cNvSpPr/>
          <p:nvPr/>
        </p:nvSpPr>
        <p:spPr>
          <a:xfrm>
            <a:off x="0" y="4828032"/>
            <a:ext cx="9144000" cy="315468"/>
          </a:xfrm>
          <a:prstGeom prst="rect">
            <a:avLst/>
          </a:prstGeom>
          <a:solidFill>
            <a:srgbClr val="0D1321"/>
          </a:solidFill>
          <a:ln w="12700">
            <a:solidFill>
              <a:srgbClr val="0D1321"/>
            </a:solidFill>
            <a:prstDash val="solid"/>
          </a:ln>
        </p:spPr>
      </p:sp>
      <p:sp>
        <p:nvSpPr>
          <p:cNvPr id="17" name="Text 15"/>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82296" cy="4828032"/>
          </a:xfrm>
          <a:prstGeom prst="rect">
            <a:avLst/>
          </a:prstGeom>
          <a:solidFill>
            <a:srgbClr val="1C1C2E"/>
          </a:solidFill>
          <a:ln w="12700">
            <a:solidFill>
              <a:srgbClr val="1C1C2E"/>
            </a:solidFill>
            <a:prstDash val="solid"/>
          </a:ln>
        </p:spPr>
      </p:sp>
      <p:sp>
        <p:nvSpPr>
          <p:cNvPr id="3" name="Shape 1"/>
          <p:cNvSpPr/>
          <p:nvPr/>
        </p:nvSpPr>
        <p:spPr>
          <a:xfrm>
            <a:off x="0" y="0"/>
            <a:ext cx="9144000" cy="50292"/>
          </a:xfrm>
          <a:prstGeom prst="rect">
            <a:avLst/>
          </a:prstGeom>
          <a:solidFill>
            <a:srgbClr val="C97D1B"/>
          </a:solidFill>
          <a:ln w="12700">
            <a:solidFill>
              <a:srgbClr val="C97D1B"/>
            </a:solidFill>
            <a:prstDash val="solid"/>
          </a:ln>
        </p:spPr>
      </p:sp>
      <p:sp>
        <p:nvSpPr>
          <p:cNvPr id="4" name="Text 2"/>
          <p:cNvSpPr/>
          <p:nvPr/>
        </p:nvSpPr>
        <p:spPr>
          <a:xfrm>
            <a:off x="365760" y="137160"/>
            <a:ext cx="8229600" cy="475488"/>
          </a:xfrm>
          <a:prstGeom prst="rect">
            <a:avLst/>
          </a:prstGeom>
          <a:noFill/>
          <a:ln/>
        </p:spPr>
        <p:txBody>
          <a:bodyPr wrap="square" lIns="0" tIns="0" rIns="0" bIns="0" rtlCol="0" anchor="ctr"/>
          <a:lstStyle/>
          <a:p>
            <a:pPr marL="0" indent="0">
              <a:buNone/>
            </a:pPr>
            <a:r>
              <a:rPr lang="en-US" sz="2800" b="1" dirty="0">
                <a:solidFill>
                  <a:srgbClr val="1C1C2E"/>
                </a:solidFill>
                <a:latin typeface="Cambria" pitchFamily="34" charset="0"/>
                <a:ea typeface="Cambria" pitchFamily="34" charset="-122"/>
                <a:cs typeface="Cambria" pitchFamily="34" charset="-120"/>
              </a:rPr>
              <a:t>Module Roadmap</a:t>
            </a:r>
            <a:endParaRPr lang="en-US" sz="2800" dirty="0"/>
          </a:p>
        </p:txBody>
      </p:sp>
      <p:sp>
        <p:nvSpPr>
          <p:cNvPr id="5" name="Text 3"/>
          <p:cNvSpPr/>
          <p:nvPr/>
        </p:nvSpPr>
        <p:spPr>
          <a:xfrm>
            <a:off x="365760" y="640080"/>
            <a:ext cx="8229600" cy="256032"/>
          </a:xfrm>
          <a:prstGeom prst="rect">
            <a:avLst/>
          </a:prstGeom>
          <a:noFill/>
          <a:ln/>
        </p:spPr>
        <p:txBody>
          <a:bodyPr wrap="square" lIns="0" tIns="0" rIns="0" bIns="0" rtlCol="0" anchor="ctr"/>
          <a:lstStyle/>
          <a:p>
            <a:pPr marL="0" indent="0">
              <a:buNone/>
            </a:pPr>
            <a:r>
              <a:rPr lang="en-US" sz="1150" i="1" dirty="0">
                <a:solidFill>
                  <a:srgbClr val="7A8599"/>
                </a:solidFill>
                <a:latin typeface="Calibri" pitchFamily="34" charset="0"/>
                <a:ea typeface="Calibri" pitchFamily="34" charset="-122"/>
                <a:cs typeface="Calibri" pitchFamily="34" charset="-120"/>
              </a:rPr>
              <a:t>A C-suite journey from problem diagnosis to strategic risk command</a:t>
            </a:r>
            <a:endParaRPr lang="en-US" sz="1150" dirty="0"/>
          </a:p>
        </p:txBody>
      </p:sp>
      <p:sp>
        <p:nvSpPr>
          <p:cNvPr id="6" name="Shape 4"/>
          <p:cNvSpPr/>
          <p:nvPr/>
        </p:nvSpPr>
        <p:spPr>
          <a:xfrm>
            <a:off x="228600" y="1005840"/>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7" name="Shape 5"/>
          <p:cNvSpPr/>
          <p:nvPr/>
        </p:nvSpPr>
        <p:spPr>
          <a:xfrm>
            <a:off x="228600" y="1005840"/>
            <a:ext cx="457200" cy="804672"/>
          </a:xfrm>
          <a:prstGeom prst="rect">
            <a:avLst/>
          </a:prstGeom>
          <a:solidFill>
            <a:srgbClr val="2E4057"/>
          </a:solidFill>
          <a:ln w="12700">
            <a:solidFill>
              <a:srgbClr val="2E4057"/>
            </a:solidFill>
            <a:prstDash val="solid"/>
          </a:ln>
        </p:spPr>
      </p:sp>
      <p:sp>
        <p:nvSpPr>
          <p:cNvPr id="8" name="Text 6"/>
          <p:cNvSpPr/>
          <p:nvPr/>
        </p:nvSpPr>
        <p:spPr>
          <a:xfrm>
            <a:off x="228600" y="1005840"/>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01</a:t>
            </a:r>
            <a:endParaRPr lang="en-US" sz="1200" dirty="0"/>
          </a:p>
        </p:txBody>
      </p:sp>
      <p:sp>
        <p:nvSpPr>
          <p:cNvPr id="9" name="Text 7"/>
          <p:cNvSpPr/>
          <p:nvPr/>
        </p:nvSpPr>
        <p:spPr>
          <a:xfrm>
            <a:off x="795528" y="1060704"/>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The Problem-Solving Mindset</a:t>
            </a:r>
            <a:endParaRPr lang="en-US" sz="1200" dirty="0"/>
          </a:p>
        </p:txBody>
      </p:sp>
      <p:sp>
        <p:nvSpPr>
          <p:cNvPr id="10" name="Text 8"/>
          <p:cNvSpPr/>
          <p:nvPr/>
        </p:nvSpPr>
        <p:spPr>
          <a:xfrm>
            <a:off x="795528" y="1408176"/>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Why leaders must diagnose before deciding</a:t>
            </a:r>
            <a:endParaRPr lang="en-US" sz="1000" dirty="0"/>
          </a:p>
        </p:txBody>
      </p:sp>
      <p:sp>
        <p:nvSpPr>
          <p:cNvPr id="11" name="Shape 9"/>
          <p:cNvSpPr/>
          <p:nvPr/>
        </p:nvSpPr>
        <p:spPr>
          <a:xfrm>
            <a:off x="228600" y="1938528"/>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12" name="Shape 10"/>
          <p:cNvSpPr/>
          <p:nvPr/>
        </p:nvSpPr>
        <p:spPr>
          <a:xfrm>
            <a:off x="228600" y="1938528"/>
            <a:ext cx="457200" cy="804672"/>
          </a:xfrm>
          <a:prstGeom prst="rect">
            <a:avLst/>
          </a:prstGeom>
          <a:solidFill>
            <a:srgbClr val="2E4057"/>
          </a:solidFill>
          <a:ln w="12700">
            <a:solidFill>
              <a:srgbClr val="2E4057"/>
            </a:solidFill>
            <a:prstDash val="solid"/>
          </a:ln>
        </p:spPr>
      </p:sp>
      <p:sp>
        <p:nvSpPr>
          <p:cNvPr id="13" name="Text 11"/>
          <p:cNvSpPr/>
          <p:nvPr/>
        </p:nvSpPr>
        <p:spPr>
          <a:xfrm>
            <a:off x="228600" y="1938528"/>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02</a:t>
            </a:r>
            <a:endParaRPr lang="en-US" sz="1200" dirty="0"/>
          </a:p>
        </p:txBody>
      </p:sp>
      <p:sp>
        <p:nvSpPr>
          <p:cNvPr id="14" name="Text 12"/>
          <p:cNvSpPr/>
          <p:nvPr/>
        </p:nvSpPr>
        <p:spPr>
          <a:xfrm>
            <a:off x="795528" y="1993392"/>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Iceberg Model</a:t>
            </a:r>
            <a:endParaRPr lang="en-US" sz="1200" dirty="0"/>
          </a:p>
        </p:txBody>
      </p:sp>
      <p:sp>
        <p:nvSpPr>
          <p:cNvPr id="15" name="Text 13"/>
          <p:cNvSpPr/>
          <p:nvPr/>
        </p:nvSpPr>
        <p:spPr>
          <a:xfrm>
            <a:off x="795528" y="2340864"/>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Surface symptoms vs. systemic root causes</a:t>
            </a:r>
            <a:endParaRPr lang="en-US" sz="1000" dirty="0"/>
          </a:p>
        </p:txBody>
      </p:sp>
      <p:sp>
        <p:nvSpPr>
          <p:cNvPr id="16" name="Shape 14"/>
          <p:cNvSpPr/>
          <p:nvPr/>
        </p:nvSpPr>
        <p:spPr>
          <a:xfrm>
            <a:off x="228600" y="2871216"/>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17" name="Shape 15"/>
          <p:cNvSpPr/>
          <p:nvPr/>
        </p:nvSpPr>
        <p:spPr>
          <a:xfrm>
            <a:off x="228600" y="2871216"/>
            <a:ext cx="457200" cy="804672"/>
          </a:xfrm>
          <a:prstGeom prst="rect">
            <a:avLst/>
          </a:prstGeom>
          <a:solidFill>
            <a:srgbClr val="2E4057"/>
          </a:solidFill>
          <a:ln w="12700">
            <a:solidFill>
              <a:srgbClr val="2E4057"/>
            </a:solidFill>
            <a:prstDash val="solid"/>
          </a:ln>
        </p:spPr>
      </p:sp>
      <p:sp>
        <p:nvSpPr>
          <p:cNvPr id="18" name="Text 16"/>
          <p:cNvSpPr/>
          <p:nvPr/>
        </p:nvSpPr>
        <p:spPr>
          <a:xfrm>
            <a:off x="228600" y="2871216"/>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03</a:t>
            </a:r>
            <a:endParaRPr lang="en-US" sz="1200" dirty="0"/>
          </a:p>
        </p:txBody>
      </p:sp>
      <p:sp>
        <p:nvSpPr>
          <p:cNvPr id="19" name="Text 17"/>
          <p:cNvSpPr/>
          <p:nvPr/>
        </p:nvSpPr>
        <p:spPr>
          <a:xfrm>
            <a:off x="795528" y="2926080"/>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Ishikawa (Fishbone) Diagram</a:t>
            </a:r>
            <a:endParaRPr lang="en-US" sz="1200" dirty="0"/>
          </a:p>
        </p:txBody>
      </p:sp>
      <p:sp>
        <p:nvSpPr>
          <p:cNvPr id="20" name="Text 18"/>
          <p:cNvSpPr/>
          <p:nvPr/>
        </p:nvSpPr>
        <p:spPr>
          <a:xfrm>
            <a:off x="795528" y="3273552"/>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Mapping causality across 6 dimensions</a:t>
            </a:r>
            <a:endParaRPr lang="en-US" sz="1000" dirty="0"/>
          </a:p>
        </p:txBody>
      </p:sp>
      <p:sp>
        <p:nvSpPr>
          <p:cNvPr id="21" name="Shape 19"/>
          <p:cNvSpPr/>
          <p:nvPr/>
        </p:nvSpPr>
        <p:spPr>
          <a:xfrm>
            <a:off x="228600" y="3803904"/>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22" name="Shape 20"/>
          <p:cNvSpPr/>
          <p:nvPr/>
        </p:nvSpPr>
        <p:spPr>
          <a:xfrm>
            <a:off x="228600" y="3803904"/>
            <a:ext cx="457200" cy="804672"/>
          </a:xfrm>
          <a:prstGeom prst="rect">
            <a:avLst/>
          </a:prstGeom>
          <a:solidFill>
            <a:srgbClr val="8B1A1A"/>
          </a:solidFill>
          <a:ln w="12700">
            <a:solidFill>
              <a:srgbClr val="8B1A1A"/>
            </a:solidFill>
            <a:prstDash val="solid"/>
          </a:ln>
        </p:spPr>
      </p:sp>
      <p:sp>
        <p:nvSpPr>
          <p:cNvPr id="23" name="Text 21"/>
          <p:cNvSpPr/>
          <p:nvPr/>
        </p:nvSpPr>
        <p:spPr>
          <a:xfrm>
            <a:off x="228600" y="3803904"/>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04</a:t>
            </a:r>
            <a:endParaRPr lang="en-US" sz="1200" dirty="0"/>
          </a:p>
        </p:txBody>
      </p:sp>
      <p:sp>
        <p:nvSpPr>
          <p:cNvPr id="24" name="Text 22"/>
          <p:cNvSpPr/>
          <p:nvPr/>
        </p:nvSpPr>
        <p:spPr>
          <a:xfrm>
            <a:off x="795528" y="3858768"/>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Premortem Analysis</a:t>
            </a:r>
            <a:endParaRPr lang="en-US" sz="1200" dirty="0"/>
          </a:p>
        </p:txBody>
      </p:sp>
      <p:sp>
        <p:nvSpPr>
          <p:cNvPr id="25" name="Text 23"/>
          <p:cNvSpPr/>
          <p:nvPr/>
        </p:nvSpPr>
        <p:spPr>
          <a:xfrm>
            <a:off x="795528" y="4206240"/>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Imagining failure before it happens</a:t>
            </a:r>
            <a:endParaRPr lang="en-US" sz="1000" dirty="0"/>
          </a:p>
        </p:txBody>
      </p:sp>
      <p:sp>
        <p:nvSpPr>
          <p:cNvPr id="26" name="Shape 24"/>
          <p:cNvSpPr/>
          <p:nvPr/>
        </p:nvSpPr>
        <p:spPr>
          <a:xfrm>
            <a:off x="4736592" y="1005840"/>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27" name="Shape 25"/>
          <p:cNvSpPr/>
          <p:nvPr/>
        </p:nvSpPr>
        <p:spPr>
          <a:xfrm>
            <a:off x="4736592" y="1005840"/>
            <a:ext cx="457200" cy="804672"/>
          </a:xfrm>
          <a:prstGeom prst="rect">
            <a:avLst/>
          </a:prstGeom>
          <a:solidFill>
            <a:srgbClr val="8B1A1A"/>
          </a:solidFill>
          <a:ln w="12700">
            <a:solidFill>
              <a:srgbClr val="8B1A1A"/>
            </a:solidFill>
            <a:prstDash val="solid"/>
          </a:ln>
        </p:spPr>
      </p:sp>
      <p:sp>
        <p:nvSpPr>
          <p:cNvPr id="28" name="Text 26"/>
          <p:cNvSpPr/>
          <p:nvPr/>
        </p:nvSpPr>
        <p:spPr>
          <a:xfrm>
            <a:off x="4736592" y="1005840"/>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05</a:t>
            </a:r>
            <a:endParaRPr lang="en-US" sz="1200" dirty="0"/>
          </a:p>
        </p:txBody>
      </p:sp>
      <p:sp>
        <p:nvSpPr>
          <p:cNvPr id="29" name="Text 27"/>
          <p:cNvSpPr/>
          <p:nvPr/>
        </p:nvSpPr>
        <p:spPr>
          <a:xfrm>
            <a:off x="5303520" y="1060704"/>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Risk Rating Matrix</a:t>
            </a:r>
            <a:endParaRPr lang="en-US" sz="1200" dirty="0"/>
          </a:p>
        </p:txBody>
      </p:sp>
      <p:sp>
        <p:nvSpPr>
          <p:cNvPr id="30" name="Text 28"/>
          <p:cNvSpPr/>
          <p:nvPr/>
        </p:nvSpPr>
        <p:spPr>
          <a:xfrm>
            <a:off x="5303520" y="1408176"/>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Likelihood x Impact: prioritising what matters</a:t>
            </a:r>
            <a:endParaRPr lang="en-US" sz="1000" dirty="0"/>
          </a:p>
        </p:txBody>
      </p:sp>
      <p:sp>
        <p:nvSpPr>
          <p:cNvPr id="31" name="Shape 29"/>
          <p:cNvSpPr/>
          <p:nvPr/>
        </p:nvSpPr>
        <p:spPr>
          <a:xfrm>
            <a:off x="4736592" y="1938528"/>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32" name="Shape 30"/>
          <p:cNvSpPr/>
          <p:nvPr/>
        </p:nvSpPr>
        <p:spPr>
          <a:xfrm>
            <a:off x="4736592" y="1938528"/>
            <a:ext cx="457200" cy="804672"/>
          </a:xfrm>
          <a:prstGeom prst="rect">
            <a:avLst/>
          </a:prstGeom>
          <a:solidFill>
            <a:srgbClr val="8B1A1A"/>
          </a:solidFill>
          <a:ln w="12700">
            <a:solidFill>
              <a:srgbClr val="8B1A1A"/>
            </a:solidFill>
            <a:prstDash val="solid"/>
          </a:ln>
        </p:spPr>
      </p:sp>
      <p:sp>
        <p:nvSpPr>
          <p:cNvPr id="33" name="Text 31"/>
          <p:cNvSpPr/>
          <p:nvPr/>
        </p:nvSpPr>
        <p:spPr>
          <a:xfrm>
            <a:off x="4736592" y="1938528"/>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06</a:t>
            </a:r>
            <a:endParaRPr lang="en-US" sz="1200" dirty="0"/>
          </a:p>
        </p:txBody>
      </p:sp>
      <p:sp>
        <p:nvSpPr>
          <p:cNvPr id="34" name="Text 32"/>
          <p:cNvSpPr/>
          <p:nvPr/>
        </p:nvSpPr>
        <p:spPr>
          <a:xfrm>
            <a:off x="5303520" y="1993392"/>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Risk Mitigation Strategies</a:t>
            </a:r>
            <a:endParaRPr lang="en-US" sz="1200" dirty="0"/>
          </a:p>
        </p:txBody>
      </p:sp>
      <p:sp>
        <p:nvSpPr>
          <p:cNvPr id="35" name="Text 33"/>
          <p:cNvSpPr/>
          <p:nvPr/>
        </p:nvSpPr>
        <p:spPr>
          <a:xfrm>
            <a:off x="5303520" y="2340864"/>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Avoid, Reduce, Transfer, Accept</a:t>
            </a:r>
            <a:endParaRPr lang="en-US" sz="1000" dirty="0"/>
          </a:p>
        </p:txBody>
      </p:sp>
      <p:sp>
        <p:nvSpPr>
          <p:cNvPr id="36" name="Shape 34"/>
          <p:cNvSpPr/>
          <p:nvPr/>
        </p:nvSpPr>
        <p:spPr>
          <a:xfrm>
            <a:off x="4736592" y="2871216"/>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37" name="Shape 35"/>
          <p:cNvSpPr/>
          <p:nvPr/>
        </p:nvSpPr>
        <p:spPr>
          <a:xfrm>
            <a:off x="4736592" y="2871216"/>
            <a:ext cx="457200" cy="804672"/>
          </a:xfrm>
          <a:prstGeom prst="rect">
            <a:avLst/>
          </a:prstGeom>
          <a:solidFill>
            <a:srgbClr val="C97D1B"/>
          </a:solidFill>
          <a:ln w="12700">
            <a:solidFill>
              <a:srgbClr val="C97D1B"/>
            </a:solidFill>
            <a:prstDash val="solid"/>
          </a:ln>
        </p:spPr>
      </p:sp>
      <p:sp>
        <p:nvSpPr>
          <p:cNvPr id="38" name="Text 36"/>
          <p:cNvSpPr/>
          <p:nvPr/>
        </p:nvSpPr>
        <p:spPr>
          <a:xfrm>
            <a:off x="4736592" y="2871216"/>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07</a:t>
            </a:r>
            <a:endParaRPr lang="en-US" sz="1200" dirty="0"/>
          </a:p>
        </p:txBody>
      </p:sp>
      <p:sp>
        <p:nvSpPr>
          <p:cNvPr id="39" name="Text 37"/>
          <p:cNvSpPr/>
          <p:nvPr/>
        </p:nvSpPr>
        <p:spPr>
          <a:xfrm>
            <a:off x="5303520" y="2926080"/>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Case Studies</a:t>
            </a:r>
            <a:endParaRPr lang="en-US" sz="1200" dirty="0"/>
          </a:p>
        </p:txBody>
      </p:sp>
      <p:sp>
        <p:nvSpPr>
          <p:cNvPr id="40" name="Text 38"/>
          <p:cNvSpPr/>
          <p:nvPr/>
        </p:nvSpPr>
        <p:spPr>
          <a:xfrm>
            <a:off x="5303520" y="3273552"/>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Global &amp; African boardroom crises examined</a:t>
            </a:r>
            <a:endParaRPr lang="en-US" sz="1000" dirty="0"/>
          </a:p>
        </p:txBody>
      </p:sp>
      <p:sp>
        <p:nvSpPr>
          <p:cNvPr id="41" name="Shape 39"/>
          <p:cNvSpPr/>
          <p:nvPr/>
        </p:nvSpPr>
        <p:spPr>
          <a:xfrm>
            <a:off x="4736592" y="3803904"/>
            <a:ext cx="4297680" cy="804672"/>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42" name="Shape 40"/>
          <p:cNvSpPr/>
          <p:nvPr/>
        </p:nvSpPr>
        <p:spPr>
          <a:xfrm>
            <a:off x="4736592" y="3803904"/>
            <a:ext cx="457200" cy="804672"/>
          </a:xfrm>
          <a:prstGeom prst="rect">
            <a:avLst/>
          </a:prstGeom>
          <a:solidFill>
            <a:srgbClr val="1A6B3C"/>
          </a:solidFill>
          <a:ln w="12700">
            <a:solidFill>
              <a:srgbClr val="1A6B3C"/>
            </a:solidFill>
            <a:prstDash val="solid"/>
          </a:ln>
        </p:spPr>
      </p:sp>
      <p:sp>
        <p:nvSpPr>
          <p:cNvPr id="43" name="Text 41"/>
          <p:cNvSpPr/>
          <p:nvPr/>
        </p:nvSpPr>
        <p:spPr>
          <a:xfrm>
            <a:off x="4736592" y="3803904"/>
            <a:ext cx="457200" cy="804672"/>
          </a:xfrm>
          <a:prstGeom prst="rect">
            <a:avLst/>
          </a:prstGeom>
          <a:noFill/>
          <a:ln/>
        </p:spPr>
        <p:txBody>
          <a:bodyPr wrap="square" lIns="0" tIns="0" rIns="0" bIns="0" rtlCol="0" anchor="ctr"/>
          <a:lstStyle/>
          <a:p>
            <a:pPr marL="0" indent="0" algn="ctr">
              <a:buNone/>
            </a:pPr>
            <a:r>
              <a:rPr lang="en-US" sz="1200" b="1" dirty="0">
                <a:solidFill>
                  <a:srgbClr val="FFFFFF"/>
                </a:solidFill>
              </a:rPr>
              <a:t>08</a:t>
            </a:r>
            <a:endParaRPr lang="en-US" sz="1200" dirty="0"/>
          </a:p>
        </p:txBody>
      </p:sp>
      <p:sp>
        <p:nvSpPr>
          <p:cNvPr id="44" name="Text 42"/>
          <p:cNvSpPr/>
          <p:nvPr/>
        </p:nvSpPr>
        <p:spPr>
          <a:xfrm>
            <a:off x="5303520" y="3858768"/>
            <a:ext cx="3639312" cy="310896"/>
          </a:xfrm>
          <a:prstGeom prst="rect">
            <a:avLst/>
          </a:prstGeom>
          <a:noFill/>
          <a:ln/>
        </p:spPr>
        <p:txBody>
          <a:bodyPr wrap="square" lIns="0" tIns="0" rIns="0" bIns="0" rtlCol="0" anchor="ctr"/>
          <a:lstStyle/>
          <a:p>
            <a:pPr marL="0" indent="0">
              <a:buNone/>
            </a:pPr>
            <a:r>
              <a:rPr lang="en-US" sz="1200" b="1" dirty="0">
                <a:solidFill>
                  <a:srgbClr val="1C1C2E"/>
                </a:solidFill>
              </a:rPr>
              <a:t>C-Suite Assignment</a:t>
            </a:r>
            <a:endParaRPr lang="en-US" sz="1200" dirty="0"/>
          </a:p>
        </p:txBody>
      </p:sp>
      <p:sp>
        <p:nvSpPr>
          <p:cNvPr id="45" name="Text 43"/>
          <p:cNvSpPr/>
          <p:nvPr/>
        </p:nvSpPr>
        <p:spPr>
          <a:xfrm>
            <a:off x="5303520" y="4206240"/>
            <a:ext cx="3639312" cy="320040"/>
          </a:xfrm>
          <a:prstGeom prst="rect">
            <a:avLst/>
          </a:prstGeom>
          <a:noFill/>
          <a:ln/>
        </p:spPr>
        <p:txBody>
          <a:bodyPr wrap="square" lIns="0" tIns="0" rIns="0" bIns="0" rtlCol="0" anchor="ctr"/>
          <a:lstStyle/>
          <a:p>
            <a:pPr marL="0" indent="0">
              <a:buNone/>
            </a:pPr>
            <a:r>
              <a:rPr lang="en-US" sz="1000" i="1" dirty="0">
                <a:solidFill>
                  <a:srgbClr val="7A8599"/>
                </a:solidFill>
              </a:rPr>
              <a:t>Strategic risk audit of your organisation</a:t>
            </a:r>
            <a:endParaRPr lang="en-US" sz="1000" dirty="0"/>
          </a:p>
        </p:txBody>
      </p:sp>
      <p:sp>
        <p:nvSpPr>
          <p:cNvPr id="46" name="Shape 44"/>
          <p:cNvSpPr/>
          <p:nvPr/>
        </p:nvSpPr>
        <p:spPr>
          <a:xfrm>
            <a:off x="0" y="4828032"/>
            <a:ext cx="9144000" cy="315468"/>
          </a:xfrm>
          <a:prstGeom prst="rect">
            <a:avLst/>
          </a:prstGeom>
          <a:solidFill>
            <a:srgbClr val="0D1321"/>
          </a:solidFill>
          <a:ln w="12700">
            <a:solidFill>
              <a:srgbClr val="0D1321"/>
            </a:solidFill>
            <a:prstDash val="solid"/>
          </a:ln>
        </p:spPr>
      </p:sp>
      <p:sp>
        <p:nvSpPr>
          <p:cNvPr id="47" name="Text 45"/>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2E4057"/>
          </a:solidFill>
          <a:ln w="12700">
            <a:solidFill>
              <a:srgbClr val="2E4057"/>
            </a:solidFill>
            <a:prstDash val="solid"/>
          </a:ln>
        </p:spPr>
      </p:sp>
      <p:sp>
        <p:nvSpPr>
          <p:cNvPr id="3" name="Shape 1"/>
          <p:cNvSpPr/>
          <p:nvPr/>
        </p:nvSpPr>
        <p:spPr>
          <a:xfrm>
            <a:off x="0" y="960120"/>
            <a:ext cx="9144000" cy="50292"/>
          </a:xfrm>
          <a:prstGeom prst="rect">
            <a:avLst/>
          </a:prstGeom>
          <a:solidFill>
            <a:srgbClr val="8B1A1A"/>
          </a:solidFill>
          <a:ln w="12700">
            <a:solidFill>
              <a:srgbClr val="8B1A1A"/>
            </a:solidFill>
            <a:prstDash val="solid"/>
          </a:ln>
        </p:spPr>
      </p:sp>
      <p:sp>
        <p:nvSpPr>
          <p:cNvPr id="4" name="Text 2"/>
          <p:cNvSpPr/>
          <p:nvPr/>
        </p:nvSpPr>
        <p:spPr>
          <a:xfrm>
            <a:off x="274320" y="73152"/>
            <a:ext cx="502920" cy="320040"/>
          </a:xfrm>
          <a:prstGeom prst="rect">
            <a:avLst/>
          </a:prstGeom>
          <a:noFill/>
          <a:ln/>
        </p:spPr>
        <p:txBody>
          <a:bodyPr wrap="square" lIns="0" tIns="0" rIns="0" bIns="0" rtlCol="0" anchor="ctr"/>
          <a:lstStyle/>
          <a:p>
            <a:pPr marL="0" indent="0">
              <a:buNone/>
            </a:pPr>
            <a:r>
              <a:rPr lang="en-US" sz="1000" b="1" dirty="0">
                <a:solidFill>
                  <a:srgbClr val="C97D1B"/>
                </a:solidFill>
              </a:rPr>
              <a:t>05</a:t>
            </a:r>
            <a:endParaRPr lang="en-US" sz="1000" dirty="0"/>
          </a:p>
        </p:txBody>
      </p:sp>
      <p:sp>
        <p:nvSpPr>
          <p:cNvPr id="5" name="Text 3"/>
          <p:cNvSpPr/>
          <p:nvPr/>
        </p:nvSpPr>
        <p:spPr>
          <a:xfrm>
            <a:off x="274320" y="384048"/>
            <a:ext cx="8595360" cy="502920"/>
          </a:xfrm>
          <a:prstGeom prst="rect">
            <a:avLst/>
          </a:prstGeom>
          <a:noFill/>
          <a:ln/>
        </p:spPr>
        <p:txBody>
          <a:bodyPr wrap="square" lIns="0" tIns="0" rIns="0" bIns="0" rtlCol="0" anchor="ctr"/>
          <a:lstStyle/>
          <a:p>
            <a:pPr marL="0" indent="0">
              <a:buNone/>
            </a:pPr>
            <a:r>
              <a:rPr lang="en-US" sz="2500" b="1" dirty="0">
                <a:solidFill>
                  <a:srgbClr val="FFFFFF"/>
                </a:solidFill>
                <a:latin typeface="Cambria" pitchFamily="34" charset="0"/>
                <a:ea typeface="Cambria" pitchFamily="34" charset="-122"/>
                <a:cs typeface="Cambria" pitchFamily="34" charset="-120"/>
              </a:rPr>
              <a:t>Risk Rating Matrix — Likelihood × Impact</a:t>
            </a:r>
            <a:endParaRPr lang="en-US" sz="2500" dirty="0"/>
          </a:p>
        </p:txBody>
      </p:sp>
      <p:sp>
        <p:nvSpPr>
          <p:cNvPr id="6" name="Text 4"/>
          <p:cNvSpPr/>
          <p:nvPr/>
        </p:nvSpPr>
        <p:spPr>
          <a:xfrm>
            <a:off x="274320" y="1042416"/>
            <a:ext cx="8595360" cy="256032"/>
          </a:xfrm>
          <a:prstGeom prst="rect">
            <a:avLst/>
          </a:prstGeom>
          <a:noFill/>
          <a:ln/>
        </p:spPr>
        <p:txBody>
          <a:bodyPr wrap="square" lIns="0" tIns="0" rIns="0" bIns="0" rtlCol="0" anchor="ctr"/>
          <a:lstStyle/>
          <a:p>
            <a:pPr marL="0" indent="0">
              <a:buNone/>
            </a:pPr>
            <a:r>
              <a:rPr lang="en-US" sz="1100" i="1" dirty="0">
                <a:solidFill>
                  <a:srgbClr val="7A8599"/>
                </a:solidFill>
              </a:rPr>
              <a:t>Every risk is NOT equal. Executives must triage: where to invest mitigation energy and capital.</a:t>
            </a:r>
            <a:endParaRPr lang="en-US" sz="1100" dirty="0"/>
          </a:p>
        </p:txBody>
      </p:sp>
      <p:sp>
        <p:nvSpPr>
          <p:cNvPr id="7" name="Text 5"/>
          <p:cNvSpPr/>
          <p:nvPr/>
        </p:nvSpPr>
        <p:spPr>
          <a:xfrm rot="16200000">
            <a:off x="0" y="2286000"/>
            <a:ext cx="274320" cy="1645920"/>
          </a:xfrm>
          <a:prstGeom prst="rect">
            <a:avLst/>
          </a:prstGeom>
          <a:noFill/>
          <a:ln/>
        </p:spPr>
        <p:txBody>
          <a:bodyPr wrap="square" lIns="0" tIns="0" rIns="0" bIns="0" rtlCol="0" anchor="ctr"/>
          <a:lstStyle/>
          <a:p>
            <a:pPr marL="0" indent="0" algn="ctr">
              <a:buNone/>
            </a:pPr>
            <a:r>
              <a:rPr lang="en-US" sz="1000" b="1" dirty="0">
                <a:solidFill>
                  <a:srgbClr val="1C1C2E"/>
                </a:solidFill>
              </a:rPr>
              <a:t>IMPACT</a:t>
            </a:r>
            <a:endParaRPr lang="en-US" sz="1000" dirty="0"/>
          </a:p>
        </p:txBody>
      </p:sp>
      <p:sp>
        <p:nvSpPr>
          <p:cNvPr id="8" name="Text 6"/>
          <p:cNvSpPr/>
          <p:nvPr/>
        </p:nvSpPr>
        <p:spPr>
          <a:xfrm>
            <a:off x="1051560" y="4590288"/>
            <a:ext cx="4892040" cy="219456"/>
          </a:xfrm>
          <a:prstGeom prst="rect">
            <a:avLst/>
          </a:prstGeom>
          <a:noFill/>
          <a:ln/>
        </p:spPr>
        <p:txBody>
          <a:bodyPr wrap="square" lIns="0" tIns="0" rIns="0" bIns="0" rtlCol="0" anchor="ctr"/>
          <a:lstStyle/>
          <a:p>
            <a:pPr marL="0" indent="0" algn="ctr">
              <a:buNone/>
            </a:pPr>
            <a:r>
              <a:rPr lang="en-US" sz="1000" b="1" dirty="0">
                <a:solidFill>
                  <a:srgbClr val="1C1C2E"/>
                </a:solidFill>
              </a:rPr>
              <a:t>LIKELIHOOD</a:t>
            </a:r>
            <a:endParaRPr lang="en-US" sz="1000" dirty="0"/>
          </a:p>
        </p:txBody>
      </p:sp>
      <p:sp>
        <p:nvSpPr>
          <p:cNvPr id="9" name="Shape 7"/>
          <p:cNvSpPr/>
          <p:nvPr/>
        </p:nvSpPr>
        <p:spPr>
          <a:xfrm>
            <a:off x="274320" y="1389888"/>
            <a:ext cx="749808" cy="640080"/>
          </a:xfrm>
          <a:prstGeom prst="rect">
            <a:avLst/>
          </a:prstGeom>
          <a:solidFill>
            <a:srgbClr val="1C1C2E"/>
          </a:solidFill>
          <a:ln w="12700">
            <a:solidFill>
              <a:srgbClr val="1C1C2E"/>
            </a:solidFill>
            <a:prstDash val="solid"/>
          </a:ln>
        </p:spPr>
      </p:sp>
      <p:sp>
        <p:nvSpPr>
          <p:cNvPr id="10" name="Text 8"/>
          <p:cNvSpPr/>
          <p:nvPr/>
        </p:nvSpPr>
        <p:spPr>
          <a:xfrm>
            <a:off x="274320" y="1389888"/>
            <a:ext cx="749808" cy="640080"/>
          </a:xfrm>
          <a:prstGeom prst="rect">
            <a:avLst/>
          </a:prstGeom>
          <a:noFill/>
          <a:ln/>
        </p:spPr>
        <p:txBody>
          <a:bodyPr wrap="square" lIns="0" tIns="0" rIns="0" bIns="0" rtlCol="0" anchor="ctr"/>
          <a:lstStyle/>
          <a:p>
            <a:pPr marL="0" indent="0" algn="ctr">
              <a:buNone/>
            </a:pPr>
            <a:r>
              <a:rPr lang="en-US" sz="700" dirty="0">
                <a:solidFill>
                  <a:srgbClr val="FFFFFF"/>
                </a:solidFill>
              </a:rPr>
              <a:t>Impact \ Likelihood</a:t>
            </a:r>
            <a:endParaRPr lang="en-US" sz="700" dirty="0"/>
          </a:p>
        </p:txBody>
      </p:sp>
      <p:sp>
        <p:nvSpPr>
          <p:cNvPr id="11" name="Shape 9"/>
          <p:cNvSpPr/>
          <p:nvPr/>
        </p:nvSpPr>
        <p:spPr>
          <a:xfrm>
            <a:off x="1024128" y="1389888"/>
            <a:ext cx="960120" cy="640080"/>
          </a:xfrm>
          <a:prstGeom prst="rect">
            <a:avLst/>
          </a:prstGeom>
          <a:solidFill>
            <a:srgbClr val="2E4057"/>
          </a:solidFill>
          <a:ln w="12700">
            <a:solidFill>
              <a:srgbClr val="FFFFFF"/>
            </a:solidFill>
            <a:prstDash val="solid"/>
          </a:ln>
        </p:spPr>
      </p:sp>
      <p:sp>
        <p:nvSpPr>
          <p:cNvPr id="12" name="Text 10"/>
          <p:cNvSpPr/>
          <p:nvPr/>
        </p:nvSpPr>
        <p:spPr>
          <a:xfrm>
            <a:off x="1024128" y="1389888"/>
            <a:ext cx="960120" cy="640080"/>
          </a:xfrm>
          <a:prstGeom prst="rect">
            <a:avLst/>
          </a:prstGeom>
          <a:noFill/>
          <a:ln/>
        </p:spPr>
        <p:txBody>
          <a:bodyPr wrap="square" lIns="0" tIns="0" rIns="0" bIns="0" rtlCol="0" anchor="ctr"/>
          <a:lstStyle/>
          <a:p>
            <a:pPr marL="0" indent="0" algn="ctr">
              <a:buNone/>
            </a:pPr>
            <a:r>
              <a:rPr lang="en-US" sz="750" b="1" dirty="0">
                <a:solidFill>
                  <a:srgbClr val="FFFFFF"/>
                </a:solidFill>
              </a:rPr>
              <a:t>RARE</a:t>
            </a:r>
            <a:endParaRPr lang="en-US" sz="750" dirty="0"/>
          </a:p>
          <a:p>
            <a:pPr marL="0" indent="0" algn="ctr">
              <a:buNone/>
            </a:pPr>
            <a:r>
              <a:rPr lang="en-US" sz="750" b="1" dirty="0">
                <a:solidFill>
                  <a:srgbClr val="FFFFFF"/>
                </a:solidFill>
              </a:rPr>
              <a:t>(1)</a:t>
            </a:r>
            <a:endParaRPr lang="en-US" sz="750" dirty="0"/>
          </a:p>
        </p:txBody>
      </p:sp>
      <p:sp>
        <p:nvSpPr>
          <p:cNvPr id="13" name="Shape 11"/>
          <p:cNvSpPr/>
          <p:nvPr/>
        </p:nvSpPr>
        <p:spPr>
          <a:xfrm>
            <a:off x="1984248" y="1389888"/>
            <a:ext cx="960120" cy="640080"/>
          </a:xfrm>
          <a:prstGeom prst="rect">
            <a:avLst/>
          </a:prstGeom>
          <a:solidFill>
            <a:srgbClr val="2E4057"/>
          </a:solidFill>
          <a:ln w="12700">
            <a:solidFill>
              <a:srgbClr val="FFFFFF"/>
            </a:solidFill>
            <a:prstDash val="solid"/>
          </a:ln>
        </p:spPr>
      </p:sp>
      <p:sp>
        <p:nvSpPr>
          <p:cNvPr id="14" name="Text 12"/>
          <p:cNvSpPr/>
          <p:nvPr/>
        </p:nvSpPr>
        <p:spPr>
          <a:xfrm>
            <a:off x="1984248" y="1389888"/>
            <a:ext cx="960120" cy="640080"/>
          </a:xfrm>
          <a:prstGeom prst="rect">
            <a:avLst/>
          </a:prstGeom>
          <a:noFill/>
          <a:ln/>
        </p:spPr>
        <p:txBody>
          <a:bodyPr wrap="square" lIns="0" tIns="0" rIns="0" bIns="0" rtlCol="0" anchor="ctr"/>
          <a:lstStyle/>
          <a:p>
            <a:pPr marL="0" indent="0" algn="ctr">
              <a:buNone/>
            </a:pPr>
            <a:r>
              <a:rPr lang="en-US" sz="750" b="1" dirty="0">
                <a:solidFill>
                  <a:srgbClr val="FFFFFF"/>
                </a:solidFill>
              </a:rPr>
              <a:t>UNLIKELY</a:t>
            </a:r>
            <a:endParaRPr lang="en-US" sz="750" dirty="0"/>
          </a:p>
          <a:p>
            <a:pPr marL="0" indent="0" algn="ctr">
              <a:buNone/>
            </a:pPr>
            <a:r>
              <a:rPr lang="en-US" sz="750" b="1" dirty="0">
                <a:solidFill>
                  <a:srgbClr val="FFFFFF"/>
                </a:solidFill>
              </a:rPr>
              <a:t>(2)</a:t>
            </a:r>
            <a:endParaRPr lang="en-US" sz="750" dirty="0"/>
          </a:p>
        </p:txBody>
      </p:sp>
      <p:sp>
        <p:nvSpPr>
          <p:cNvPr id="15" name="Shape 13"/>
          <p:cNvSpPr/>
          <p:nvPr/>
        </p:nvSpPr>
        <p:spPr>
          <a:xfrm>
            <a:off x="2944368" y="1389888"/>
            <a:ext cx="960120" cy="640080"/>
          </a:xfrm>
          <a:prstGeom prst="rect">
            <a:avLst/>
          </a:prstGeom>
          <a:solidFill>
            <a:srgbClr val="2E4057"/>
          </a:solidFill>
          <a:ln w="12700">
            <a:solidFill>
              <a:srgbClr val="FFFFFF"/>
            </a:solidFill>
            <a:prstDash val="solid"/>
          </a:ln>
        </p:spPr>
      </p:sp>
      <p:sp>
        <p:nvSpPr>
          <p:cNvPr id="16" name="Text 14"/>
          <p:cNvSpPr/>
          <p:nvPr/>
        </p:nvSpPr>
        <p:spPr>
          <a:xfrm>
            <a:off x="2944368" y="1389888"/>
            <a:ext cx="960120" cy="640080"/>
          </a:xfrm>
          <a:prstGeom prst="rect">
            <a:avLst/>
          </a:prstGeom>
          <a:noFill/>
          <a:ln/>
        </p:spPr>
        <p:txBody>
          <a:bodyPr wrap="square" lIns="0" tIns="0" rIns="0" bIns="0" rtlCol="0" anchor="ctr"/>
          <a:lstStyle/>
          <a:p>
            <a:pPr marL="0" indent="0" algn="ctr">
              <a:buNone/>
            </a:pPr>
            <a:r>
              <a:rPr lang="en-US" sz="750" b="1" dirty="0">
                <a:solidFill>
                  <a:srgbClr val="FFFFFF"/>
                </a:solidFill>
              </a:rPr>
              <a:t>POSSIBLE</a:t>
            </a:r>
            <a:endParaRPr lang="en-US" sz="750" dirty="0"/>
          </a:p>
          <a:p>
            <a:pPr marL="0" indent="0" algn="ctr">
              <a:buNone/>
            </a:pPr>
            <a:r>
              <a:rPr lang="en-US" sz="750" b="1" dirty="0">
                <a:solidFill>
                  <a:srgbClr val="FFFFFF"/>
                </a:solidFill>
              </a:rPr>
              <a:t>(3)</a:t>
            </a:r>
            <a:endParaRPr lang="en-US" sz="750" dirty="0"/>
          </a:p>
        </p:txBody>
      </p:sp>
      <p:sp>
        <p:nvSpPr>
          <p:cNvPr id="17" name="Shape 15"/>
          <p:cNvSpPr/>
          <p:nvPr/>
        </p:nvSpPr>
        <p:spPr>
          <a:xfrm>
            <a:off x="3904488" y="1389888"/>
            <a:ext cx="960120" cy="640080"/>
          </a:xfrm>
          <a:prstGeom prst="rect">
            <a:avLst/>
          </a:prstGeom>
          <a:solidFill>
            <a:srgbClr val="2E4057"/>
          </a:solidFill>
          <a:ln w="12700">
            <a:solidFill>
              <a:srgbClr val="FFFFFF"/>
            </a:solidFill>
            <a:prstDash val="solid"/>
          </a:ln>
        </p:spPr>
      </p:sp>
      <p:sp>
        <p:nvSpPr>
          <p:cNvPr id="18" name="Text 16"/>
          <p:cNvSpPr/>
          <p:nvPr/>
        </p:nvSpPr>
        <p:spPr>
          <a:xfrm>
            <a:off x="3904488" y="1389888"/>
            <a:ext cx="960120" cy="640080"/>
          </a:xfrm>
          <a:prstGeom prst="rect">
            <a:avLst/>
          </a:prstGeom>
          <a:noFill/>
          <a:ln/>
        </p:spPr>
        <p:txBody>
          <a:bodyPr wrap="square" lIns="0" tIns="0" rIns="0" bIns="0" rtlCol="0" anchor="ctr"/>
          <a:lstStyle/>
          <a:p>
            <a:pPr marL="0" indent="0" algn="ctr">
              <a:buNone/>
            </a:pPr>
            <a:r>
              <a:rPr lang="en-US" sz="750" b="1" dirty="0">
                <a:solidFill>
                  <a:srgbClr val="FFFFFF"/>
                </a:solidFill>
              </a:rPr>
              <a:t>LIKELY</a:t>
            </a:r>
            <a:endParaRPr lang="en-US" sz="750" dirty="0"/>
          </a:p>
          <a:p>
            <a:pPr marL="0" indent="0" algn="ctr">
              <a:buNone/>
            </a:pPr>
            <a:r>
              <a:rPr lang="en-US" sz="750" b="1" dirty="0">
                <a:solidFill>
                  <a:srgbClr val="FFFFFF"/>
                </a:solidFill>
              </a:rPr>
              <a:t>(4)</a:t>
            </a:r>
            <a:endParaRPr lang="en-US" sz="750" dirty="0"/>
          </a:p>
        </p:txBody>
      </p:sp>
      <p:sp>
        <p:nvSpPr>
          <p:cNvPr id="19" name="Shape 17"/>
          <p:cNvSpPr/>
          <p:nvPr/>
        </p:nvSpPr>
        <p:spPr>
          <a:xfrm>
            <a:off x="4864608" y="1389888"/>
            <a:ext cx="960120" cy="640080"/>
          </a:xfrm>
          <a:prstGeom prst="rect">
            <a:avLst/>
          </a:prstGeom>
          <a:solidFill>
            <a:srgbClr val="2E4057"/>
          </a:solidFill>
          <a:ln w="12700">
            <a:solidFill>
              <a:srgbClr val="FFFFFF"/>
            </a:solidFill>
            <a:prstDash val="solid"/>
          </a:ln>
        </p:spPr>
      </p:sp>
      <p:sp>
        <p:nvSpPr>
          <p:cNvPr id="20" name="Text 18"/>
          <p:cNvSpPr/>
          <p:nvPr/>
        </p:nvSpPr>
        <p:spPr>
          <a:xfrm>
            <a:off x="4864608" y="1389888"/>
            <a:ext cx="960120" cy="640080"/>
          </a:xfrm>
          <a:prstGeom prst="rect">
            <a:avLst/>
          </a:prstGeom>
          <a:noFill/>
          <a:ln/>
        </p:spPr>
        <p:txBody>
          <a:bodyPr wrap="square" lIns="0" tIns="0" rIns="0" bIns="0" rtlCol="0" anchor="ctr"/>
          <a:lstStyle/>
          <a:p>
            <a:pPr marL="0" indent="0" algn="ctr">
              <a:buNone/>
            </a:pPr>
            <a:r>
              <a:rPr lang="en-US" sz="750" b="1" dirty="0">
                <a:solidFill>
                  <a:srgbClr val="FFFFFF"/>
                </a:solidFill>
              </a:rPr>
              <a:t>ALMOST CERTAIN</a:t>
            </a:r>
            <a:endParaRPr lang="en-US" sz="750" dirty="0"/>
          </a:p>
          <a:p>
            <a:pPr marL="0" indent="0" algn="ctr">
              <a:buNone/>
            </a:pPr>
            <a:r>
              <a:rPr lang="en-US" sz="750" b="1" dirty="0">
                <a:solidFill>
                  <a:srgbClr val="FFFFFF"/>
                </a:solidFill>
              </a:rPr>
              <a:t>(5)</a:t>
            </a:r>
            <a:endParaRPr lang="en-US" sz="750" dirty="0"/>
          </a:p>
        </p:txBody>
      </p:sp>
      <p:sp>
        <p:nvSpPr>
          <p:cNvPr id="21" name="Shape 19"/>
          <p:cNvSpPr/>
          <p:nvPr/>
        </p:nvSpPr>
        <p:spPr>
          <a:xfrm>
            <a:off x="274320" y="2029968"/>
            <a:ext cx="749808" cy="640080"/>
          </a:xfrm>
          <a:prstGeom prst="rect">
            <a:avLst/>
          </a:prstGeom>
          <a:solidFill>
            <a:srgbClr val="1C1C2E"/>
          </a:solidFill>
          <a:ln w="12700">
            <a:solidFill>
              <a:srgbClr val="FFFFFF"/>
            </a:solidFill>
            <a:prstDash val="solid"/>
          </a:ln>
        </p:spPr>
      </p:sp>
      <p:sp>
        <p:nvSpPr>
          <p:cNvPr id="22" name="Text 20"/>
          <p:cNvSpPr/>
          <p:nvPr/>
        </p:nvSpPr>
        <p:spPr>
          <a:xfrm>
            <a:off x="274320" y="2029968"/>
            <a:ext cx="749808" cy="640080"/>
          </a:xfrm>
          <a:prstGeom prst="rect">
            <a:avLst/>
          </a:prstGeom>
          <a:noFill/>
          <a:ln/>
        </p:spPr>
        <p:txBody>
          <a:bodyPr wrap="square" lIns="0" tIns="0" rIns="0" bIns="0" rtlCol="0" anchor="ctr"/>
          <a:lstStyle/>
          <a:p>
            <a:pPr marL="0" indent="0" algn="ctr">
              <a:buNone/>
            </a:pPr>
            <a:r>
              <a:rPr lang="en-US" sz="750" b="1" dirty="0">
                <a:solidFill>
                  <a:srgbClr val="FFFFFF"/>
                </a:solidFill>
              </a:rPr>
              <a:t>CRITICAL</a:t>
            </a:r>
            <a:endParaRPr lang="en-US" sz="750" dirty="0"/>
          </a:p>
          <a:p>
            <a:pPr marL="0" indent="0" algn="ctr">
              <a:buNone/>
            </a:pPr>
            <a:r>
              <a:rPr lang="en-US" sz="750" b="1" dirty="0">
                <a:solidFill>
                  <a:srgbClr val="FFFFFF"/>
                </a:solidFill>
              </a:rPr>
              <a:t>(5)</a:t>
            </a:r>
            <a:endParaRPr lang="en-US" sz="750" dirty="0"/>
          </a:p>
        </p:txBody>
      </p:sp>
      <p:sp>
        <p:nvSpPr>
          <p:cNvPr id="23" name="Shape 21"/>
          <p:cNvSpPr/>
          <p:nvPr/>
        </p:nvSpPr>
        <p:spPr>
          <a:xfrm>
            <a:off x="1024128" y="2029968"/>
            <a:ext cx="960120" cy="640080"/>
          </a:xfrm>
          <a:prstGeom prst="rect">
            <a:avLst/>
          </a:prstGeom>
          <a:solidFill>
            <a:srgbClr val="C97D1B"/>
          </a:solidFill>
          <a:ln w="12700">
            <a:solidFill>
              <a:srgbClr val="FFFFFF"/>
            </a:solidFill>
            <a:prstDash val="solid"/>
          </a:ln>
        </p:spPr>
      </p:sp>
      <p:sp>
        <p:nvSpPr>
          <p:cNvPr id="24" name="Text 22"/>
          <p:cNvSpPr/>
          <p:nvPr/>
        </p:nvSpPr>
        <p:spPr>
          <a:xfrm>
            <a:off x="1024128" y="202996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5</a:t>
            </a:r>
            <a:endParaRPr lang="en-US" sz="1400" dirty="0"/>
          </a:p>
        </p:txBody>
      </p:sp>
      <p:sp>
        <p:nvSpPr>
          <p:cNvPr id="25" name="Shape 23"/>
          <p:cNvSpPr/>
          <p:nvPr/>
        </p:nvSpPr>
        <p:spPr>
          <a:xfrm>
            <a:off x="1984248" y="2029968"/>
            <a:ext cx="960120" cy="640080"/>
          </a:xfrm>
          <a:prstGeom prst="rect">
            <a:avLst/>
          </a:prstGeom>
          <a:solidFill>
            <a:srgbClr val="B5451B"/>
          </a:solidFill>
          <a:ln w="12700">
            <a:solidFill>
              <a:srgbClr val="FFFFFF"/>
            </a:solidFill>
            <a:prstDash val="solid"/>
          </a:ln>
        </p:spPr>
      </p:sp>
      <p:sp>
        <p:nvSpPr>
          <p:cNvPr id="26" name="Text 24"/>
          <p:cNvSpPr/>
          <p:nvPr/>
        </p:nvSpPr>
        <p:spPr>
          <a:xfrm>
            <a:off x="1984248" y="202996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10</a:t>
            </a:r>
            <a:endParaRPr lang="en-US" sz="1400" dirty="0"/>
          </a:p>
        </p:txBody>
      </p:sp>
      <p:sp>
        <p:nvSpPr>
          <p:cNvPr id="27" name="Shape 25"/>
          <p:cNvSpPr/>
          <p:nvPr/>
        </p:nvSpPr>
        <p:spPr>
          <a:xfrm>
            <a:off x="2944368" y="2029968"/>
            <a:ext cx="960120" cy="640080"/>
          </a:xfrm>
          <a:prstGeom prst="rect">
            <a:avLst/>
          </a:prstGeom>
          <a:solidFill>
            <a:srgbClr val="8B1A1A"/>
          </a:solidFill>
          <a:ln w="12700">
            <a:solidFill>
              <a:srgbClr val="FFFFFF"/>
            </a:solidFill>
            <a:prstDash val="solid"/>
          </a:ln>
        </p:spPr>
      </p:sp>
      <p:sp>
        <p:nvSpPr>
          <p:cNvPr id="28" name="Text 26"/>
          <p:cNvSpPr/>
          <p:nvPr/>
        </p:nvSpPr>
        <p:spPr>
          <a:xfrm>
            <a:off x="2944368" y="202996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15</a:t>
            </a:r>
            <a:endParaRPr lang="en-US" sz="1400" dirty="0"/>
          </a:p>
        </p:txBody>
      </p:sp>
      <p:sp>
        <p:nvSpPr>
          <p:cNvPr id="29" name="Shape 27"/>
          <p:cNvSpPr/>
          <p:nvPr/>
        </p:nvSpPr>
        <p:spPr>
          <a:xfrm>
            <a:off x="3904488" y="2029968"/>
            <a:ext cx="960120" cy="640080"/>
          </a:xfrm>
          <a:prstGeom prst="rect">
            <a:avLst/>
          </a:prstGeom>
          <a:solidFill>
            <a:srgbClr val="8B1A1A"/>
          </a:solidFill>
          <a:ln w="12700">
            <a:solidFill>
              <a:srgbClr val="FFFFFF"/>
            </a:solidFill>
            <a:prstDash val="solid"/>
          </a:ln>
        </p:spPr>
      </p:sp>
      <p:sp>
        <p:nvSpPr>
          <p:cNvPr id="30" name="Text 28"/>
          <p:cNvSpPr/>
          <p:nvPr/>
        </p:nvSpPr>
        <p:spPr>
          <a:xfrm>
            <a:off x="3904488" y="202996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20</a:t>
            </a:r>
            <a:endParaRPr lang="en-US" sz="1400" dirty="0"/>
          </a:p>
        </p:txBody>
      </p:sp>
      <p:sp>
        <p:nvSpPr>
          <p:cNvPr id="31" name="Shape 29"/>
          <p:cNvSpPr/>
          <p:nvPr/>
        </p:nvSpPr>
        <p:spPr>
          <a:xfrm>
            <a:off x="4864608" y="2029968"/>
            <a:ext cx="960120" cy="640080"/>
          </a:xfrm>
          <a:prstGeom prst="rect">
            <a:avLst/>
          </a:prstGeom>
          <a:solidFill>
            <a:srgbClr val="8B1A1A"/>
          </a:solidFill>
          <a:ln w="12700">
            <a:solidFill>
              <a:srgbClr val="FFFFFF"/>
            </a:solidFill>
            <a:prstDash val="solid"/>
          </a:ln>
        </p:spPr>
      </p:sp>
      <p:sp>
        <p:nvSpPr>
          <p:cNvPr id="32" name="Text 30"/>
          <p:cNvSpPr/>
          <p:nvPr/>
        </p:nvSpPr>
        <p:spPr>
          <a:xfrm>
            <a:off x="4864608" y="202996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25</a:t>
            </a:r>
            <a:endParaRPr lang="en-US" sz="1400" dirty="0"/>
          </a:p>
        </p:txBody>
      </p:sp>
      <p:sp>
        <p:nvSpPr>
          <p:cNvPr id="33" name="Shape 31"/>
          <p:cNvSpPr/>
          <p:nvPr/>
        </p:nvSpPr>
        <p:spPr>
          <a:xfrm>
            <a:off x="274320" y="2670048"/>
            <a:ext cx="749808" cy="640080"/>
          </a:xfrm>
          <a:prstGeom prst="rect">
            <a:avLst/>
          </a:prstGeom>
          <a:solidFill>
            <a:srgbClr val="1C1C2E"/>
          </a:solidFill>
          <a:ln w="12700">
            <a:solidFill>
              <a:srgbClr val="FFFFFF"/>
            </a:solidFill>
            <a:prstDash val="solid"/>
          </a:ln>
        </p:spPr>
      </p:sp>
      <p:sp>
        <p:nvSpPr>
          <p:cNvPr id="34" name="Text 32"/>
          <p:cNvSpPr/>
          <p:nvPr/>
        </p:nvSpPr>
        <p:spPr>
          <a:xfrm>
            <a:off x="274320" y="2670048"/>
            <a:ext cx="749808" cy="640080"/>
          </a:xfrm>
          <a:prstGeom prst="rect">
            <a:avLst/>
          </a:prstGeom>
          <a:noFill/>
          <a:ln/>
        </p:spPr>
        <p:txBody>
          <a:bodyPr wrap="square" lIns="0" tIns="0" rIns="0" bIns="0" rtlCol="0" anchor="ctr"/>
          <a:lstStyle/>
          <a:p>
            <a:pPr marL="0" indent="0" algn="ctr">
              <a:buNone/>
            </a:pPr>
            <a:r>
              <a:rPr lang="en-US" sz="750" b="1" dirty="0">
                <a:solidFill>
                  <a:srgbClr val="FFFFFF"/>
                </a:solidFill>
              </a:rPr>
              <a:t>MAJOR</a:t>
            </a:r>
            <a:endParaRPr lang="en-US" sz="750" dirty="0"/>
          </a:p>
          <a:p>
            <a:pPr marL="0" indent="0" algn="ctr">
              <a:buNone/>
            </a:pPr>
            <a:r>
              <a:rPr lang="en-US" sz="750" b="1" dirty="0">
                <a:solidFill>
                  <a:srgbClr val="FFFFFF"/>
                </a:solidFill>
              </a:rPr>
              <a:t>(4)</a:t>
            </a:r>
            <a:endParaRPr lang="en-US" sz="750" dirty="0"/>
          </a:p>
        </p:txBody>
      </p:sp>
      <p:sp>
        <p:nvSpPr>
          <p:cNvPr id="35" name="Shape 33"/>
          <p:cNvSpPr/>
          <p:nvPr/>
        </p:nvSpPr>
        <p:spPr>
          <a:xfrm>
            <a:off x="1024128" y="2670048"/>
            <a:ext cx="960120" cy="640080"/>
          </a:xfrm>
          <a:prstGeom prst="rect">
            <a:avLst/>
          </a:prstGeom>
          <a:solidFill>
            <a:srgbClr val="C97D1B"/>
          </a:solidFill>
          <a:ln w="12700">
            <a:solidFill>
              <a:srgbClr val="FFFFFF"/>
            </a:solidFill>
            <a:prstDash val="solid"/>
          </a:ln>
        </p:spPr>
      </p:sp>
      <p:sp>
        <p:nvSpPr>
          <p:cNvPr id="36" name="Text 34"/>
          <p:cNvSpPr/>
          <p:nvPr/>
        </p:nvSpPr>
        <p:spPr>
          <a:xfrm>
            <a:off x="1024128" y="267004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4</a:t>
            </a:r>
            <a:endParaRPr lang="en-US" sz="1400" dirty="0"/>
          </a:p>
        </p:txBody>
      </p:sp>
      <p:sp>
        <p:nvSpPr>
          <p:cNvPr id="37" name="Shape 35"/>
          <p:cNvSpPr/>
          <p:nvPr/>
        </p:nvSpPr>
        <p:spPr>
          <a:xfrm>
            <a:off x="1984248" y="2670048"/>
            <a:ext cx="960120" cy="640080"/>
          </a:xfrm>
          <a:prstGeom prst="rect">
            <a:avLst/>
          </a:prstGeom>
          <a:solidFill>
            <a:srgbClr val="C97D1B"/>
          </a:solidFill>
          <a:ln w="12700">
            <a:solidFill>
              <a:srgbClr val="FFFFFF"/>
            </a:solidFill>
            <a:prstDash val="solid"/>
          </a:ln>
        </p:spPr>
      </p:sp>
      <p:sp>
        <p:nvSpPr>
          <p:cNvPr id="38" name="Text 36"/>
          <p:cNvSpPr/>
          <p:nvPr/>
        </p:nvSpPr>
        <p:spPr>
          <a:xfrm>
            <a:off x="1984248" y="267004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8</a:t>
            </a:r>
            <a:endParaRPr lang="en-US" sz="1400" dirty="0"/>
          </a:p>
        </p:txBody>
      </p:sp>
      <p:sp>
        <p:nvSpPr>
          <p:cNvPr id="39" name="Shape 37"/>
          <p:cNvSpPr/>
          <p:nvPr/>
        </p:nvSpPr>
        <p:spPr>
          <a:xfrm>
            <a:off x="2944368" y="2670048"/>
            <a:ext cx="960120" cy="640080"/>
          </a:xfrm>
          <a:prstGeom prst="rect">
            <a:avLst/>
          </a:prstGeom>
          <a:solidFill>
            <a:srgbClr val="B5451B"/>
          </a:solidFill>
          <a:ln w="12700">
            <a:solidFill>
              <a:srgbClr val="FFFFFF"/>
            </a:solidFill>
            <a:prstDash val="solid"/>
          </a:ln>
        </p:spPr>
      </p:sp>
      <p:sp>
        <p:nvSpPr>
          <p:cNvPr id="40" name="Text 38"/>
          <p:cNvSpPr/>
          <p:nvPr/>
        </p:nvSpPr>
        <p:spPr>
          <a:xfrm>
            <a:off x="2944368" y="267004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12</a:t>
            </a:r>
            <a:endParaRPr lang="en-US" sz="1400" dirty="0"/>
          </a:p>
        </p:txBody>
      </p:sp>
      <p:sp>
        <p:nvSpPr>
          <p:cNvPr id="41" name="Shape 39"/>
          <p:cNvSpPr/>
          <p:nvPr/>
        </p:nvSpPr>
        <p:spPr>
          <a:xfrm>
            <a:off x="3904488" y="2670048"/>
            <a:ext cx="960120" cy="640080"/>
          </a:xfrm>
          <a:prstGeom prst="rect">
            <a:avLst/>
          </a:prstGeom>
          <a:solidFill>
            <a:srgbClr val="8B1A1A"/>
          </a:solidFill>
          <a:ln w="12700">
            <a:solidFill>
              <a:srgbClr val="FFFFFF"/>
            </a:solidFill>
            <a:prstDash val="solid"/>
          </a:ln>
        </p:spPr>
      </p:sp>
      <p:sp>
        <p:nvSpPr>
          <p:cNvPr id="42" name="Text 40"/>
          <p:cNvSpPr/>
          <p:nvPr/>
        </p:nvSpPr>
        <p:spPr>
          <a:xfrm>
            <a:off x="3904488" y="267004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16</a:t>
            </a:r>
            <a:endParaRPr lang="en-US" sz="1400" dirty="0"/>
          </a:p>
        </p:txBody>
      </p:sp>
      <p:sp>
        <p:nvSpPr>
          <p:cNvPr id="43" name="Shape 41"/>
          <p:cNvSpPr/>
          <p:nvPr/>
        </p:nvSpPr>
        <p:spPr>
          <a:xfrm>
            <a:off x="4864608" y="2670048"/>
            <a:ext cx="960120" cy="640080"/>
          </a:xfrm>
          <a:prstGeom prst="rect">
            <a:avLst/>
          </a:prstGeom>
          <a:solidFill>
            <a:srgbClr val="8B1A1A"/>
          </a:solidFill>
          <a:ln w="12700">
            <a:solidFill>
              <a:srgbClr val="FFFFFF"/>
            </a:solidFill>
            <a:prstDash val="solid"/>
          </a:ln>
        </p:spPr>
      </p:sp>
      <p:sp>
        <p:nvSpPr>
          <p:cNvPr id="44" name="Text 42"/>
          <p:cNvSpPr/>
          <p:nvPr/>
        </p:nvSpPr>
        <p:spPr>
          <a:xfrm>
            <a:off x="4864608" y="267004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20</a:t>
            </a:r>
            <a:endParaRPr lang="en-US" sz="1400" dirty="0"/>
          </a:p>
        </p:txBody>
      </p:sp>
      <p:sp>
        <p:nvSpPr>
          <p:cNvPr id="45" name="Shape 43"/>
          <p:cNvSpPr/>
          <p:nvPr/>
        </p:nvSpPr>
        <p:spPr>
          <a:xfrm>
            <a:off x="274320" y="3310128"/>
            <a:ext cx="749808" cy="640080"/>
          </a:xfrm>
          <a:prstGeom prst="rect">
            <a:avLst/>
          </a:prstGeom>
          <a:solidFill>
            <a:srgbClr val="1C1C2E"/>
          </a:solidFill>
          <a:ln w="12700">
            <a:solidFill>
              <a:srgbClr val="FFFFFF"/>
            </a:solidFill>
            <a:prstDash val="solid"/>
          </a:ln>
        </p:spPr>
      </p:sp>
      <p:sp>
        <p:nvSpPr>
          <p:cNvPr id="46" name="Text 44"/>
          <p:cNvSpPr/>
          <p:nvPr/>
        </p:nvSpPr>
        <p:spPr>
          <a:xfrm>
            <a:off x="274320" y="3310128"/>
            <a:ext cx="749808" cy="640080"/>
          </a:xfrm>
          <a:prstGeom prst="rect">
            <a:avLst/>
          </a:prstGeom>
          <a:noFill/>
          <a:ln/>
        </p:spPr>
        <p:txBody>
          <a:bodyPr wrap="square" lIns="0" tIns="0" rIns="0" bIns="0" rtlCol="0" anchor="ctr"/>
          <a:lstStyle/>
          <a:p>
            <a:pPr marL="0" indent="0" algn="ctr">
              <a:buNone/>
            </a:pPr>
            <a:r>
              <a:rPr lang="en-US" sz="750" b="1" dirty="0">
                <a:solidFill>
                  <a:srgbClr val="FFFFFF"/>
                </a:solidFill>
              </a:rPr>
              <a:t>MODERATE</a:t>
            </a:r>
            <a:endParaRPr lang="en-US" sz="750" dirty="0"/>
          </a:p>
          <a:p>
            <a:pPr marL="0" indent="0" algn="ctr">
              <a:buNone/>
            </a:pPr>
            <a:r>
              <a:rPr lang="en-US" sz="750" b="1" dirty="0">
                <a:solidFill>
                  <a:srgbClr val="FFFFFF"/>
                </a:solidFill>
              </a:rPr>
              <a:t>(3)</a:t>
            </a:r>
            <a:endParaRPr lang="en-US" sz="750" dirty="0"/>
          </a:p>
        </p:txBody>
      </p:sp>
      <p:sp>
        <p:nvSpPr>
          <p:cNvPr id="47" name="Shape 45"/>
          <p:cNvSpPr/>
          <p:nvPr/>
        </p:nvSpPr>
        <p:spPr>
          <a:xfrm>
            <a:off x="1024128" y="3310128"/>
            <a:ext cx="960120" cy="640080"/>
          </a:xfrm>
          <a:prstGeom prst="rect">
            <a:avLst/>
          </a:prstGeom>
          <a:solidFill>
            <a:srgbClr val="1A6B3C"/>
          </a:solidFill>
          <a:ln w="12700">
            <a:solidFill>
              <a:srgbClr val="FFFFFF"/>
            </a:solidFill>
            <a:prstDash val="solid"/>
          </a:ln>
        </p:spPr>
      </p:sp>
      <p:sp>
        <p:nvSpPr>
          <p:cNvPr id="48" name="Text 46"/>
          <p:cNvSpPr/>
          <p:nvPr/>
        </p:nvSpPr>
        <p:spPr>
          <a:xfrm>
            <a:off x="1024128" y="331012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3</a:t>
            </a:r>
            <a:endParaRPr lang="en-US" sz="1400" dirty="0"/>
          </a:p>
        </p:txBody>
      </p:sp>
      <p:sp>
        <p:nvSpPr>
          <p:cNvPr id="49" name="Shape 47"/>
          <p:cNvSpPr/>
          <p:nvPr/>
        </p:nvSpPr>
        <p:spPr>
          <a:xfrm>
            <a:off x="1984248" y="3310128"/>
            <a:ext cx="960120" cy="640080"/>
          </a:xfrm>
          <a:prstGeom prst="rect">
            <a:avLst/>
          </a:prstGeom>
          <a:solidFill>
            <a:srgbClr val="C97D1B"/>
          </a:solidFill>
          <a:ln w="12700">
            <a:solidFill>
              <a:srgbClr val="FFFFFF"/>
            </a:solidFill>
            <a:prstDash val="solid"/>
          </a:ln>
        </p:spPr>
      </p:sp>
      <p:sp>
        <p:nvSpPr>
          <p:cNvPr id="50" name="Text 48"/>
          <p:cNvSpPr/>
          <p:nvPr/>
        </p:nvSpPr>
        <p:spPr>
          <a:xfrm>
            <a:off x="1984248" y="331012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6</a:t>
            </a:r>
            <a:endParaRPr lang="en-US" sz="1400" dirty="0"/>
          </a:p>
        </p:txBody>
      </p:sp>
      <p:sp>
        <p:nvSpPr>
          <p:cNvPr id="51" name="Shape 49"/>
          <p:cNvSpPr/>
          <p:nvPr/>
        </p:nvSpPr>
        <p:spPr>
          <a:xfrm>
            <a:off x="2944368" y="3310128"/>
            <a:ext cx="960120" cy="640080"/>
          </a:xfrm>
          <a:prstGeom prst="rect">
            <a:avLst/>
          </a:prstGeom>
          <a:solidFill>
            <a:srgbClr val="B5451B"/>
          </a:solidFill>
          <a:ln w="12700">
            <a:solidFill>
              <a:srgbClr val="FFFFFF"/>
            </a:solidFill>
            <a:prstDash val="solid"/>
          </a:ln>
        </p:spPr>
      </p:sp>
      <p:sp>
        <p:nvSpPr>
          <p:cNvPr id="52" name="Text 50"/>
          <p:cNvSpPr/>
          <p:nvPr/>
        </p:nvSpPr>
        <p:spPr>
          <a:xfrm>
            <a:off x="2944368" y="331012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9</a:t>
            </a:r>
            <a:endParaRPr lang="en-US" sz="1400" dirty="0"/>
          </a:p>
        </p:txBody>
      </p:sp>
      <p:sp>
        <p:nvSpPr>
          <p:cNvPr id="53" name="Shape 51"/>
          <p:cNvSpPr/>
          <p:nvPr/>
        </p:nvSpPr>
        <p:spPr>
          <a:xfrm>
            <a:off x="3904488" y="3310128"/>
            <a:ext cx="960120" cy="640080"/>
          </a:xfrm>
          <a:prstGeom prst="rect">
            <a:avLst/>
          </a:prstGeom>
          <a:solidFill>
            <a:srgbClr val="B5451B"/>
          </a:solidFill>
          <a:ln w="12700">
            <a:solidFill>
              <a:srgbClr val="FFFFFF"/>
            </a:solidFill>
            <a:prstDash val="solid"/>
          </a:ln>
        </p:spPr>
      </p:sp>
      <p:sp>
        <p:nvSpPr>
          <p:cNvPr id="54" name="Text 52"/>
          <p:cNvSpPr/>
          <p:nvPr/>
        </p:nvSpPr>
        <p:spPr>
          <a:xfrm>
            <a:off x="3904488" y="331012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12</a:t>
            </a:r>
            <a:endParaRPr lang="en-US" sz="1400" dirty="0"/>
          </a:p>
        </p:txBody>
      </p:sp>
      <p:sp>
        <p:nvSpPr>
          <p:cNvPr id="55" name="Shape 53"/>
          <p:cNvSpPr/>
          <p:nvPr/>
        </p:nvSpPr>
        <p:spPr>
          <a:xfrm>
            <a:off x="4864608" y="3310128"/>
            <a:ext cx="960120" cy="640080"/>
          </a:xfrm>
          <a:prstGeom prst="rect">
            <a:avLst/>
          </a:prstGeom>
          <a:solidFill>
            <a:srgbClr val="8B1A1A"/>
          </a:solidFill>
          <a:ln w="12700">
            <a:solidFill>
              <a:srgbClr val="FFFFFF"/>
            </a:solidFill>
            <a:prstDash val="solid"/>
          </a:ln>
        </p:spPr>
      </p:sp>
      <p:sp>
        <p:nvSpPr>
          <p:cNvPr id="56" name="Text 54"/>
          <p:cNvSpPr/>
          <p:nvPr/>
        </p:nvSpPr>
        <p:spPr>
          <a:xfrm>
            <a:off x="4864608" y="331012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15</a:t>
            </a:r>
            <a:endParaRPr lang="en-US" sz="1400" dirty="0"/>
          </a:p>
        </p:txBody>
      </p:sp>
      <p:sp>
        <p:nvSpPr>
          <p:cNvPr id="57" name="Shape 55"/>
          <p:cNvSpPr/>
          <p:nvPr/>
        </p:nvSpPr>
        <p:spPr>
          <a:xfrm>
            <a:off x="274320" y="3950208"/>
            <a:ext cx="749808" cy="640080"/>
          </a:xfrm>
          <a:prstGeom prst="rect">
            <a:avLst/>
          </a:prstGeom>
          <a:solidFill>
            <a:srgbClr val="1C1C2E"/>
          </a:solidFill>
          <a:ln w="12700">
            <a:solidFill>
              <a:srgbClr val="FFFFFF"/>
            </a:solidFill>
            <a:prstDash val="solid"/>
          </a:ln>
        </p:spPr>
      </p:sp>
      <p:sp>
        <p:nvSpPr>
          <p:cNvPr id="58" name="Text 56"/>
          <p:cNvSpPr/>
          <p:nvPr/>
        </p:nvSpPr>
        <p:spPr>
          <a:xfrm>
            <a:off x="274320" y="3950208"/>
            <a:ext cx="749808" cy="640080"/>
          </a:xfrm>
          <a:prstGeom prst="rect">
            <a:avLst/>
          </a:prstGeom>
          <a:noFill/>
          <a:ln/>
        </p:spPr>
        <p:txBody>
          <a:bodyPr wrap="square" lIns="0" tIns="0" rIns="0" bIns="0" rtlCol="0" anchor="ctr"/>
          <a:lstStyle/>
          <a:p>
            <a:pPr marL="0" indent="0" algn="ctr">
              <a:buNone/>
            </a:pPr>
            <a:r>
              <a:rPr lang="en-US" sz="750" b="1" dirty="0">
                <a:solidFill>
                  <a:srgbClr val="FFFFFF"/>
                </a:solidFill>
              </a:rPr>
              <a:t>MINOR</a:t>
            </a:r>
            <a:endParaRPr lang="en-US" sz="750" dirty="0"/>
          </a:p>
          <a:p>
            <a:pPr marL="0" indent="0" algn="ctr">
              <a:buNone/>
            </a:pPr>
            <a:r>
              <a:rPr lang="en-US" sz="750" b="1" dirty="0">
                <a:solidFill>
                  <a:srgbClr val="FFFFFF"/>
                </a:solidFill>
              </a:rPr>
              <a:t>(2)</a:t>
            </a:r>
            <a:endParaRPr lang="en-US" sz="750" dirty="0"/>
          </a:p>
        </p:txBody>
      </p:sp>
      <p:sp>
        <p:nvSpPr>
          <p:cNvPr id="59" name="Shape 57"/>
          <p:cNvSpPr/>
          <p:nvPr/>
        </p:nvSpPr>
        <p:spPr>
          <a:xfrm>
            <a:off x="1024128" y="3950208"/>
            <a:ext cx="960120" cy="640080"/>
          </a:xfrm>
          <a:prstGeom prst="rect">
            <a:avLst/>
          </a:prstGeom>
          <a:solidFill>
            <a:srgbClr val="1A6B3C"/>
          </a:solidFill>
          <a:ln w="12700">
            <a:solidFill>
              <a:srgbClr val="FFFFFF"/>
            </a:solidFill>
            <a:prstDash val="solid"/>
          </a:ln>
        </p:spPr>
      </p:sp>
      <p:sp>
        <p:nvSpPr>
          <p:cNvPr id="60" name="Text 58"/>
          <p:cNvSpPr/>
          <p:nvPr/>
        </p:nvSpPr>
        <p:spPr>
          <a:xfrm>
            <a:off x="1024128" y="395020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2</a:t>
            </a:r>
            <a:endParaRPr lang="en-US" sz="1400" dirty="0"/>
          </a:p>
        </p:txBody>
      </p:sp>
      <p:sp>
        <p:nvSpPr>
          <p:cNvPr id="61" name="Shape 59"/>
          <p:cNvSpPr/>
          <p:nvPr/>
        </p:nvSpPr>
        <p:spPr>
          <a:xfrm>
            <a:off x="1984248" y="3950208"/>
            <a:ext cx="960120" cy="640080"/>
          </a:xfrm>
          <a:prstGeom prst="rect">
            <a:avLst/>
          </a:prstGeom>
          <a:solidFill>
            <a:srgbClr val="C97D1B"/>
          </a:solidFill>
          <a:ln w="12700">
            <a:solidFill>
              <a:srgbClr val="FFFFFF"/>
            </a:solidFill>
            <a:prstDash val="solid"/>
          </a:ln>
        </p:spPr>
      </p:sp>
      <p:sp>
        <p:nvSpPr>
          <p:cNvPr id="62" name="Text 60"/>
          <p:cNvSpPr/>
          <p:nvPr/>
        </p:nvSpPr>
        <p:spPr>
          <a:xfrm>
            <a:off x="1984248" y="395020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4</a:t>
            </a:r>
            <a:endParaRPr lang="en-US" sz="1400" dirty="0"/>
          </a:p>
        </p:txBody>
      </p:sp>
      <p:sp>
        <p:nvSpPr>
          <p:cNvPr id="63" name="Shape 61"/>
          <p:cNvSpPr/>
          <p:nvPr/>
        </p:nvSpPr>
        <p:spPr>
          <a:xfrm>
            <a:off x="2944368" y="3950208"/>
            <a:ext cx="960120" cy="640080"/>
          </a:xfrm>
          <a:prstGeom prst="rect">
            <a:avLst/>
          </a:prstGeom>
          <a:solidFill>
            <a:srgbClr val="C97D1B"/>
          </a:solidFill>
          <a:ln w="12700">
            <a:solidFill>
              <a:srgbClr val="FFFFFF"/>
            </a:solidFill>
            <a:prstDash val="solid"/>
          </a:ln>
        </p:spPr>
      </p:sp>
      <p:sp>
        <p:nvSpPr>
          <p:cNvPr id="64" name="Text 62"/>
          <p:cNvSpPr/>
          <p:nvPr/>
        </p:nvSpPr>
        <p:spPr>
          <a:xfrm>
            <a:off x="2944368" y="395020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6</a:t>
            </a:r>
            <a:endParaRPr lang="en-US" sz="1400" dirty="0"/>
          </a:p>
        </p:txBody>
      </p:sp>
      <p:sp>
        <p:nvSpPr>
          <p:cNvPr id="65" name="Shape 63"/>
          <p:cNvSpPr/>
          <p:nvPr/>
        </p:nvSpPr>
        <p:spPr>
          <a:xfrm>
            <a:off x="3904488" y="3950208"/>
            <a:ext cx="960120" cy="640080"/>
          </a:xfrm>
          <a:prstGeom prst="rect">
            <a:avLst/>
          </a:prstGeom>
          <a:solidFill>
            <a:srgbClr val="C97D1B"/>
          </a:solidFill>
          <a:ln w="12700">
            <a:solidFill>
              <a:srgbClr val="FFFFFF"/>
            </a:solidFill>
            <a:prstDash val="solid"/>
          </a:ln>
        </p:spPr>
      </p:sp>
      <p:sp>
        <p:nvSpPr>
          <p:cNvPr id="66" name="Text 64"/>
          <p:cNvSpPr/>
          <p:nvPr/>
        </p:nvSpPr>
        <p:spPr>
          <a:xfrm>
            <a:off x="3904488" y="395020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8</a:t>
            </a:r>
            <a:endParaRPr lang="en-US" sz="1400" dirty="0"/>
          </a:p>
        </p:txBody>
      </p:sp>
      <p:sp>
        <p:nvSpPr>
          <p:cNvPr id="67" name="Shape 65"/>
          <p:cNvSpPr/>
          <p:nvPr/>
        </p:nvSpPr>
        <p:spPr>
          <a:xfrm>
            <a:off x="4864608" y="3950208"/>
            <a:ext cx="960120" cy="640080"/>
          </a:xfrm>
          <a:prstGeom prst="rect">
            <a:avLst/>
          </a:prstGeom>
          <a:solidFill>
            <a:srgbClr val="B5451B"/>
          </a:solidFill>
          <a:ln w="12700">
            <a:solidFill>
              <a:srgbClr val="FFFFFF"/>
            </a:solidFill>
            <a:prstDash val="solid"/>
          </a:ln>
        </p:spPr>
      </p:sp>
      <p:sp>
        <p:nvSpPr>
          <p:cNvPr id="68" name="Text 66"/>
          <p:cNvSpPr/>
          <p:nvPr/>
        </p:nvSpPr>
        <p:spPr>
          <a:xfrm>
            <a:off x="4864608" y="395020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10</a:t>
            </a:r>
            <a:endParaRPr lang="en-US" sz="1400" dirty="0"/>
          </a:p>
        </p:txBody>
      </p:sp>
      <p:sp>
        <p:nvSpPr>
          <p:cNvPr id="69" name="Shape 67"/>
          <p:cNvSpPr/>
          <p:nvPr/>
        </p:nvSpPr>
        <p:spPr>
          <a:xfrm>
            <a:off x="274320" y="4590288"/>
            <a:ext cx="749808" cy="640080"/>
          </a:xfrm>
          <a:prstGeom prst="rect">
            <a:avLst/>
          </a:prstGeom>
          <a:solidFill>
            <a:srgbClr val="1C1C2E"/>
          </a:solidFill>
          <a:ln w="12700">
            <a:solidFill>
              <a:srgbClr val="FFFFFF"/>
            </a:solidFill>
            <a:prstDash val="solid"/>
          </a:ln>
        </p:spPr>
      </p:sp>
      <p:sp>
        <p:nvSpPr>
          <p:cNvPr id="70" name="Text 68"/>
          <p:cNvSpPr/>
          <p:nvPr/>
        </p:nvSpPr>
        <p:spPr>
          <a:xfrm>
            <a:off x="274320" y="4590288"/>
            <a:ext cx="749808" cy="640080"/>
          </a:xfrm>
          <a:prstGeom prst="rect">
            <a:avLst/>
          </a:prstGeom>
          <a:noFill/>
          <a:ln/>
        </p:spPr>
        <p:txBody>
          <a:bodyPr wrap="square" lIns="0" tIns="0" rIns="0" bIns="0" rtlCol="0" anchor="ctr"/>
          <a:lstStyle/>
          <a:p>
            <a:pPr marL="0" indent="0" algn="ctr">
              <a:buNone/>
            </a:pPr>
            <a:r>
              <a:rPr lang="en-US" sz="750" b="1" dirty="0">
                <a:solidFill>
                  <a:srgbClr val="FFFFFF"/>
                </a:solidFill>
              </a:rPr>
              <a:t>NEGLIGIBLE</a:t>
            </a:r>
            <a:endParaRPr lang="en-US" sz="750" dirty="0"/>
          </a:p>
          <a:p>
            <a:pPr marL="0" indent="0" algn="ctr">
              <a:buNone/>
            </a:pPr>
            <a:r>
              <a:rPr lang="en-US" sz="750" b="1" dirty="0">
                <a:solidFill>
                  <a:srgbClr val="FFFFFF"/>
                </a:solidFill>
              </a:rPr>
              <a:t>(1)</a:t>
            </a:r>
            <a:endParaRPr lang="en-US" sz="750" dirty="0"/>
          </a:p>
        </p:txBody>
      </p:sp>
      <p:sp>
        <p:nvSpPr>
          <p:cNvPr id="71" name="Shape 69"/>
          <p:cNvSpPr/>
          <p:nvPr/>
        </p:nvSpPr>
        <p:spPr>
          <a:xfrm>
            <a:off x="1024128" y="4590288"/>
            <a:ext cx="960120" cy="640080"/>
          </a:xfrm>
          <a:prstGeom prst="rect">
            <a:avLst/>
          </a:prstGeom>
          <a:solidFill>
            <a:srgbClr val="1A6B3C"/>
          </a:solidFill>
          <a:ln w="12700">
            <a:solidFill>
              <a:srgbClr val="FFFFFF"/>
            </a:solidFill>
            <a:prstDash val="solid"/>
          </a:ln>
        </p:spPr>
      </p:sp>
      <p:sp>
        <p:nvSpPr>
          <p:cNvPr id="72" name="Text 70"/>
          <p:cNvSpPr/>
          <p:nvPr/>
        </p:nvSpPr>
        <p:spPr>
          <a:xfrm>
            <a:off x="1024128" y="459028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1</a:t>
            </a:r>
            <a:endParaRPr lang="en-US" sz="1400" dirty="0"/>
          </a:p>
        </p:txBody>
      </p:sp>
      <p:sp>
        <p:nvSpPr>
          <p:cNvPr id="73" name="Shape 71"/>
          <p:cNvSpPr/>
          <p:nvPr/>
        </p:nvSpPr>
        <p:spPr>
          <a:xfrm>
            <a:off x="1984248" y="4590288"/>
            <a:ext cx="960120" cy="640080"/>
          </a:xfrm>
          <a:prstGeom prst="rect">
            <a:avLst/>
          </a:prstGeom>
          <a:solidFill>
            <a:srgbClr val="1A6B3C"/>
          </a:solidFill>
          <a:ln w="12700">
            <a:solidFill>
              <a:srgbClr val="FFFFFF"/>
            </a:solidFill>
            <a:prstDash val="solid"/>
          </a:ln>
        </p:spPr>
      </p:sp>
      <p:sp>
        <p:nvSpPr>
          <p:cNvPr id="74" name="Text 72"/>
          <p:cNvSpPr/>
          <p:nvPr/>
        </p:nvSpPr>
        <p:spPr>
          <a:xfrm>
            <a:off x="1984248" y="459028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2</a:t>
            </a:r>
            <a:endParaRPr lang="en-US" sz="1400" dirty="0"/>
          </a:p>
        </p:txBody>
      </p:sp>
      <p:sp>
        <p:nvSpPr>
          <p:cNvPr id="75" name="Shape 73"/>
          <p:cNvSpPr/>
          <p:nvPr/>
        </p:nvSpPr>
        <p:spPr>
          <a:xfrm>
            <a:off x="2944368" y="4590288"/>
            <a:ext cx="960120" cy="640080"/>
          </a:xfrm>
          <a:prstGeom prst="rect">
            <a:avLst/>
          </a:prstGeom>
          <a:solidFill>
            <a:srgbClr val="1A6B3C"/>
          </a:solidFill>
          <a:ln w="12700">
            <a:solidFill>
              <a:srgbClr val="FFFFFF"/>
            </a:solidFill>
            <a:prstDash val="solid"/>
          </a:ln>
        </p:spPr>
      </p:sp>
      <p:sp>
        <p:nvSpPr>
          <p:cNvPr id="76" name="Text 74"/>
          <p:cNvSpPr/>
          <p:nvPr/>
        </p:nvSpPr>
        <p:spPr>
          <a:xfrm>
            <a:off x="2944368" y="459028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3</a:t>
            </a:r>
            <a:endParaRPr lang="en-US" sz="1400" dirty="0"/>
          </a:p>
        </p:txBody>
      </p:sp>
      <p:sp>
        <p:nvSpPr>
          <p:cNvPr id="77" name="Shape 75"/>
          <p:cNvSpPr/>
          <p:nvPr/>
        </p:nvSpPr>
        <p:spPr>
          <a:xfrm>
            <a:off x="3904488" y="4590288"/>
            <a:ext cx="960120" cy="640080"/>
          </a:xfrm>
          <a:prstGeom prst="rect">
            <a:avLst/>
          </a:prstGeom>
          <a:solidFill>
            <a:srgbClr val="C97D1B"/>
          </a:solidFill>
          <a:ln w="12700">
            <a:solidFill>
              <a:srgbClr val="FFFFFF"/>
            </a:solidFill>
            <a:prstDash val="solid"/>
          </a:ln>
        </p:spPr>
      </p:sp>
      <p:sp>
        <p:nvSpPr>
          <p:cNvPr id="78" name="Text 76"/>
          <p:cNvSpPr/>
          <p:nvPr/>
        </p:nvSpPr>
        <p:spPr>
          <a:xfrm>
            <a:off x="3904488" y="459028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4</a:t>
            </a:r>
            <a:endParaRPr lang="en-US" sz="1400" dirty="0"/>
          </a:p>
        </p:txBody>
      </p:sp>
      <p:sp>
        <p:nvSpPr>
          <p:cNvPr id="79" name="Shape 77"/>
          <p:cNvSpPr/>
          <p:nvPr/>
        </p:nvSpPr>
        <p:spPr>
          <a:xfrm>
            <a:off x="4864608" y="4590288"/>
            <a:ext cx="960120" cy="640080"/>
          </a:xfrm>
          <a:prstGeom prst="rect">
            <a:avLst/>
          </a:prstGeom>
          <a:solidFill>
            <a:srgbClr val="C97D1B"/>
          </a:solidFill>
          <a:ln w="12700">
            <a:solidFill>
              <a:srgbClr val="FFFFFF"/>
            </a:solidFill>
            <a:prstDash val="solid"/>
          </a:ln>
        </p:spPr>
      </p:sp>
      <p:sp>
        <p:nvSpPr>
          <p:cNvPr id="80" name="Text 78"/>
          <p:cNvSpPr/>
          <p:nvPr/>
        </p:nvSpPr>
        <p:spPr>
          <a:xfrm>
            <a:off x="4864608" y="4590288"/>
            <a:ext cx="960120" cy="640080"/>
          </a:xfrm>
          <a:prstGeom prst="rect">
            <a:avLst/>
          </a:prstGeom>
          <a:noFill/>
          <a:ln/>
        </p:spPr>
        <p:txBody>
          <a:bodyPr wrap="square" lIns="0" tIns="0" rIns="0" bIns="0" rtlCol="0" anchor="ctr"/>
          <a:lstStyle/>
          <a:p>
            <a:pPr marL="0" indent="0" algn="ctr">
              <a:buNone/>
            </a:pPr>
            <a:r>
              <a:rPr lang="en-US" sz="1400" b="1" dirty="0">
                <a:solidFill>
                  <a:srgbClr val="FFFFFF"/>
                </a:solidFill>
              </a:rPr>
              <a:t>5</a:t>
            </a:r>
            <a:endParaRPr lang="en-US" sz="1400" dirty="0"/>
          </a:p>
        </p:txBody>
      </p:sp>
      <p:sp>
        <p:nvSpPr>
          <p:cNvPr id="81" name="Shape 79"/>
          <p:cNvSpPr/>
          <p:nvPr/>
        </p:nvSpPr>
        <p:spPr>
          <a:xfrm>
            <a:off x="274320" y="4572000"/>
            <a:ext cx="5623560" cy="228600"/>
          </a:xfrm>
          <a:prstGeom prst="rect">
            <a:avLst/>
          </a:prstGeom>
          <a:solidFill>
            <a:srgbClr val="F0F4F8"/>
          </a:solidFill>
          <a:ln w="12700">
            <a:solidFill>
              <a:srgbClr val="D0D8E4"/>
            </a:solidFill>
            <a:prstDash val="solid"/>
          </a:ln>
        </p:spPr>
      </p:sp>
      <p:sp>
        <p:nvSpPr>
          <p:cNvPr id="82" name="Shape 80"/>
          <p:cNvSpPr/>
          <p:nvPr/>
        </p:nvSpPr>
        <p:spPr>
          <a:xfrm>
            <a:off x="320040" y="4608576"/>
            <a:ext cx="146304" cy="146304"/>
          </a:xfrm>
          <a:prstGeom prst="rect">
            <a:avLst/>
          </a:prstGeom>
          <a:solidFill>
            <a:srgbClr val="1A6B3C"/>
          </a:solidFill>
          <a:ln w="12700">
            <a:solidFill>
              <a:srgbClr val="1A6B3C"/>
            </a:solidFill>
            <a:prstDash val="solid"/>
          </a:ln>
        </p:spPr>
      </p:sp>
      <p:sp>
        <p:nvSpPr>
          <p:cNvPr id="83" name="Text 81"/>
          <p:cNvSpPr/>
          <p:nvPr/>
        </p:nvSpPr>
        <p:spPr>
          <a:xfrm>
            <a:off x="502920" y="4599432"/>
            <a:ext cx="1152144" cy="182880"/>
          </a:xfrm>
          <a:prstGeom prst="rect">
            <a:avLst/>
          </a:prstGeom>
          <a:noFill/>
          <a:ln/>
        </p:spPr>
        <p:txBody>
          <a:bodyPr wrap="square" lIns="0" tIns="0" rIns="0" bIns="0" rtlCol="0" anchor="ctr"/>
          <a:lstStyle/>
          <a:p>
            <a:pPr marL="0" indent="0">
              <a:buNone/>
            </a:pPr>
            <a:r>
              <a:rPr lang="en-US" sz="750" dirty="0">
                <a:solidFill>
                  <a:srgbClr val="1C1C2E"/>
                </a:solidFill>
              </a:rPr>
              <a:t>1-3: LOW — Monitor quarterly</a:t>
            </a:r>
            <a:endParaRPr lang="en-US" sz="750" dirty="0"/>
          </a:p>
        </p:txBody>
      </p:sp>
      <p:sp>
        <p:nvSpPr>
          <p:cNvPr id="84" name="Shape 82"/>
          <p:cNvSpPr/>
          <p:nvPr/>
        </p:nvSpPr>
        <p:spPr>
          <a:xfrm>
            <a:off x="1709928" y="4608576"/>
            <a:ext cx="146304" cy="146304"/>
          </a:xfrm>
          <a:prstGeom prst="rect">
            <a:avLst/>
          </a:prstGeom>
          <a:solidFill>
            <a:srgbClr val="C97D1B"/>
          </a:solidFill>
          <a:ln w="12700">
            <a:solidFill>
              <a:srgbClr val="C97D1B"/>
            </a:solidFill>
            <a:prstDash val="solid"/>
          </a:ln>
        </p:spPr>
      </p:sp>
      <p:sp>
        <p:nvSpPr>
          <p:cNvPr id="85" name="Text 83"/>
          <p:cNvSpPr/>
          <p:nvPr/>
        </p:nvSpPr>
        <p:spPr>
          <a:xfrm>
            <a:off x="1892808" y="4599432"/>
            <a:ext cx="1152144" cy="182880"/>
          </a:xfrm>
          <a:prstGeom prst="rect">
            <a:avLst/>
          </a:prstGeom>
          <a:noFill/>
          <a:ln/>
        </p:spPr>
        <p:txBody>
          <a:bodyPr wrap="square" lIns="0" tIns="0" rIns="0" bIns="0" rtlCol="0" anchor="ctr"/>
          <a:lstStyle/>
          <a:p>
            <a:pPr marL="0" indent="0">
              <a:buNone/>
            </a:pPr>
            <a:r>
              <a:rPr lang="en-US" sz="750" dirty="0">
                <a:solidFill>
                  <a:srgbClr val="1C1C2E"/>
                </a:solidFill>
              </a:rPr>
              <a:t>4-8: MEDIUM — Mitigation plan required</a:t>
            </a:r>
            <a:endParaRPr lang="en-US" sz="750" dirty="0"/>
          </a:p>
        </p:txBody>
      </p:sp>
      <p:sp>
        <p:nvSpPr>
          <p:cNvPr id="86" name="Shape 84"/>
          <p:cNvSpPr/>
          <p:nvPr/>
        </p:nvSpPr>
        <p:spPr>
          <a:xfrm>
            <a:off x="3099816" y="4608576"/>
            <a:ext cx="146304" cy="146304"/>
          </a:xfrm>
          <a:prstGeom prst="rect">
            <a:avLst/>
          </a:prstGeom>
          <a:solidFill>
            <a:srgbClr val="B5451B"/>
          </a:solidFill>
          <a:ln w="12700">
            <a:solidFill>
              <a:srgbClr val="B5451B"/>
            </a:solidFill>
            <a:prstDash val="solid"/>
          </a:ln>
        </p:spPr>
      </p:sp>
      <p:sp>
        <p:nvSpPr>
          <p:cNvPr id="87" name="Text 85"/>
          <p:cNvSpPr/>
          <p:nvPr/>
        </p:nvSpPr>
        <p:spPr>
          <a:xfrm>
            <a:off x="3282696" y="4599432"/>
            <a:ext cx="1152144" cy="182880"/>
          </a:xfrm>
          <a:prstGeom prst="rect">
            <a:avLst/>
          </a:prstGeom>
          <a:noFill/>
          <a:ln/>
        </p:spPr>
        <p:txBody>
          <a:bodyPr wrap="square" lIns="0" tIns="0" rIns="0" bIns="0" rtlCol="0" anchor="ctr"/>
          <a:lstStyle/>
          <a:p>
            <a:pPr marL="0" indent="0">
              <a:buNone/>
            </a:pPr>
            <a:r>
              <a:rPr lang="en-US" sz="750" dirty="0">
                <a:solidFill>
                  <a:srgbClr val="1C1C2E"/>
                </a:solidFill>
              </a:rPr>
              <a:t>9-14: HIGH — Immediate executive attention</a:t>
            </a:r>
            <a:endParaRPr lang="en-US" sz="750" dirty="0"/>
          </a:p>
        </p:txBody>
      </p:sp>
      <p:sp>
        <p:nvSpPr>
          <p:cNvPr id="88" name="Shape 86"/>
          <p:cNvSpPr/>
          <p:nvPr/>
        </p:nvSpPr>
        <p:spPr>
          <a:xfrm>
            <a:off x="4489704" y="4608576"/>
            <a:ext cx="146304" cy="146304"/>
          </a:xfrm>
          <a:prstGeom prst="rect">
            <a:avLst/>
          </a:prstGeom>
          <a:solidFill>
            <a:srgbClr val="8B1A1A"/>
          </a:solidFill>
          <a:ln w="12700">
            <a:solidFill>
              <a:srgbClr val="8B1A1A"/>
            </a:solidFill>
            <a:prstDash val="solid"/>
          </a:ln>
        </p:spPr>
      </p:sp>
      <p:sp>
        <p:nvSpPr>
          <p:cNvPr id="89" name="Text 87"/>
          <p:cNvSpPr/>
          <p:nvPr/>
        </p:nvSpPr>
        <p:spPr>
          <a:xfrm>
            <a:off x="4672584" y="4599432"/>
            <a:ext cx="1152144" cy="182880"/>
          </a:xfrm>
          <a:prstGeom prst="rect">
            <a:avLst/>
          </a:prstGeom>
          <a:noFill/>
          <a:ln/>
        </p:spPr>
        <p:txBody>
          <a:bodyPr wrap="square" lIns="0" tIns="0" rIns="0" bIns="0" rtlCol="0" anchor="ctr"/>
          <a:lstStyle/>
          <a:p>
            <a:pPr marL="0" indent="0">
              <a:buNone/>
            </a:pPr>
            <a:r>
              <a:rPr lang="en-US" sz="750" dirty="0">
                <a:solidFill>
                  <a:srgbClr val="1C1C2E"/>
                </a:solidFill>
              </a:rPr>
              <a:t>15-25: CRITICAL — Board-level intervention</a:t>
            </a:r>
            <a:endParaRPr lang="en-US" sz="750" dirty="0"/>
          </a:p>
        </p:txBody>
      </p:sp>
      <p:sp>
        <p:nvSpPr>
          <p:cNvPr id="90" name="Shape 88"/>
          <p:cNvSpPr/>
          <p:nvPr/>
        </p:nvSpPr>
        <p:spPr>
          <a:xfrm>
            <a:off x="6126480" y="1042416"/>
            <a:ext cx="2743200" cy="329184"/>
          </a:xfrm>
          <a:prstGeom prst="rect">
            <a:avLst/>
          </a:prstGeom>
          <a:solidFill>
            <a:srgbClr val="8B1A1A"/>
          </a:solidFill>
          <a:ln w="12700">
            <a:solidFill>
              <a:srgbClr val="8B1A1A"/>
            </a:solidFill>
            <a:prstDash val="solid"/>
          </a:ln>
        </p:spPr>
      </p:sp>
      <p:sp>
        <p:nvSpPr>
          <p:cNvPr id="91" name="Text 89"/>
          <p:cNvSpPr/>
          <p:nvPr/>
        </p:nvSpPr>
        <p:spPr>
          <a:xfrm>
            <a:off x="6126480" y="1042416"/>
            <a:ext cx="2743200" cy="329184"/>
          </a:xfrm>
          <a:prstGeom prst="rect">
            <a:avLst/>
          </a:prstGeom>
          <a:noFill/>
          <a:ln/>
        </p:spPr>
        <p:txBody>
          <a:bodyPr wrap="square" lIns="0" tIns="0" rIns="0" bIns="0" rtlCol="0" anchor="ctr"/>
          <a:lstStyle/>
          <a:p>
            <a:pPr marL="0" indent="0" algn="ctr">
              <a:buNone/>
            </a:pPr>
            <a:r>
              <a:rPr lang="en-US" sz="1050" b="1" dirty="0">
                <a:solidFill>
                  <a:srgbClr val="FFFFFF"/>
                </a:solidFill>
              </a:rPr>
              <a:t>How to Run a Risk Rating Session</a:t>
            </a:r>
            <a:endParaRPr lang="en-US" sz="1050" dirty="0"/>
          </a:p>
        </p:txBody>
      </p:sp>
      <p:sp>
        <p:nvSpPr>
          <p:cNvPr id="92" name="Shape 90"/>
          <p:cNvSpPr/>
          <p:nvPr/>
        </p:nvSpPr>
        <p:spPr>
          <a:xfrm>
            <a:off x="6126480" y="1426464"/>
            <a:ext cx="2743200" cy="603504"/>
          </a:xfrm>
          <a:prstGeom prst="rect">
            <a:avLst/>
          </a:prstGeom>
          <a:solidFill>
            <a:srgbClr val="F0F4F8"/>
          </a:solidFill>
          <a:ln w="12700">
            <a:solidFill>
              <a:srgbClr val="D0D8E4"/>
            </a:solidFill>
            <a:prstDash val="solid"/>
          </a:ln>
        </p:spPr>
      </p:sp>
      <p:sp>
        <p:nvSpPr>
          <p:cNvPr id="93" name="Shape 91"/>
          <p:cNvSpPr/>
          <p:nvPr/>
        </p:nvSpPr>
        <p:spPr>
          <a:xfrm>
            <a:off x="6163056" y="1581912"/>
            <a:ext cx="274320" cy="274320"/>
          </a:xfrm>
          <a:prstGeom prst="ellipse">
            <a:avLst/>
          </a:prstGeom>
          <a:solidFill>
            <a:srgbClr val="8B1A1A"/>
          </a:solidFill>
          <a:ln w="12700">
            <a:solidFill>
              <a:srgbClr val="8B1A1A"/>
            </a:solidFill>
            <a:prstDash val="solid"/>
          </a:ln>
        </p:spPr>
      </p:sp>
      <p:sp>
        <p:nvSpPr>
          <p:cNvPr id="94" name="Text 92"/>
          <p:cNvSpPr/>
          <p:nvPr/>
        </p:nvSpPr>
        <p:spPr>
          <a:xfrm>
            <a:off x="6163056" y="1581912"/>
            <a:ext cx="274320" cy="274320"/>
          </a:xfrm>
          <a:prstGeom prst="rect">
            <a:avLst/>
          </a:prstGeom>
          <a:noFill/>
          <a:ln/>
        </p:spPr>
        <p:txBody>
          <a:bodyPr wrap="square" lIns="0" tIns="0" rIns="0" bIns="0" rtlCol="0" anchor="ctr"/>
          <a:lstStyle/>
          <a:p>
            <a:pPr marL="0" indent="0" algn="ctr">
              <a:buNone/>
            </a:pPr>
            <a:r>
              <a:rPr lang="en-US" sz="1000" b="1" dirty="0">
                <a:solidFill>
                  <a:srgbClr val="FFFFFF"/>
                </a:solidFill>
              </a:rPr>
              <a:t>1</a:t>
            </a:r>
            <a:endParaRPr lang="en-US" sz="1000" dirty="0"/>
          </a:p>
        </p:txBody>
      </p:sp>
      <p:sp>
        <p:nvSpPr>
          <p:cNvPr id="95" name="Text 93"/>
          <p:cNvSpPr/>
          <p:nvPr/>
        </p:nvSpPr>
        <p:spPr>
          <a:xfrm>
            <a:off x="6492240" y="1463040"/>
            <a:ext cx="2304288" cy="219456"/>
          </a:xfrm>
          <a:prstGeom prst="rect">
            <a:avLst/>
          </a:prstGeom>
          <a:noFill/>
          <a:ln/>
        </p:spPr>
        <p:txBody>
          <a:bodyPr wrap="square" lIns="0" tIns="0" rIns="0" bIns="0" rtlCol="0" anchor="ctr"/>
          <a:lstStyle/>
          <a:p>
            <a:pPr marL="0" indent="0">
              <a:buNone/>
            </a:pPr>
            <a:r>
              <a:rPr lang="en-US" sz="1000" b="1" dirty="0">
                <a:solidFill>
                  <a:srgbClr val="1C1C2E"/>
                </a:solidFill>
              </a:rPr>
              <a:t>Brainstorm all risks</a:t>
            </a:r>
            <a:endParaRPr lang="en-US" sz="1000" dirty="0"/>
          </a:p>
        </p:txBody>
      </p:sp>
      <p:sp>
        <p:nvSpPr>
          <p:cNvPr id="96" name="Text 94"/>
          <p:cNvSpPr/>
          <p:nvPr/>
        </p:nvSpPr>
        <p:spPr>
          <a:xfrm>
            <a:off x="6492240" y="1700784"/>
            <a:ext cx="2304288" cy="292608"/>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Structured session — no filter at this stage. Include strategic, operational, financial and reputational risks.</a:t>
            </a:r>
            <a:endParaRPr lang="en-US" sz="850" dirty="0"/>
          </a:p>
        </p:txBody>
      </p:sp>
      <p:sp>
        <p:nvSpPr>
          <p:cNvPr id="97" name="Shape 95"/>
          <p:cNvSpPr/>
          <p:nvPr/>
        </p:nvSpPr>
        <p:spPr>
          <a:xfrm>
            <a:off x="6126480" y="2093976"/>
            <a:ext cx="2743200" cy="603504"/>
          </a:xfrm>
          <a:prstGeom prst="rect">
            <a:avLst/>
          </a:prstGeom>
          <a:solidFill>
            <a:srgbClr val="F0F4F8"/>
          </a:solidFill>
          <a:ln w="12700">
            <a:solidFill>
              <a:srgbClr val="D0D8E4"/>
            </a:solidFill>
            <a:prstDash val="solid"/>
          </a:ln>
        </p:spPr>
      </p:sp>
      <p:sp>
        <p:nvSpPr>
          <p:cNvPr id="98" name="Shape 96"/>
          <p:cNvSpPr/>
          <p:nvPr/>
        </p:nvSpPr>
        <p:spPr>
          <a:xfrm>
            <a:off x="6163056" y="2249424"/>
            <a:ext cx="274320" cy="274320"/>
          </a:xfrm>
          <a:prstGeom prst="ellipse">
            <a:avLst/>
          </a:prstGeom>
          <a:solidFill>
            <a:srgbClr val="8B1A1A"/>
          </a:solidFill>
          <a:ln w="12700">
            <a:solidFill>
              <a:srgbClr val="8B1A1A"/>
            </a:solidFill>
            <a:prstDash val="solid"/>
          </a:ln>
        </p:spPr>
      </p:sp>
      <p:sp>
        <p:nvSpPr>
          <p:cNvPr id="99" name="Text 97"/>
          <p:cNvSpPr/>
          <p:nvPr/>
        </p:nvSpPr>
        <p:spPr>
          <a:xfrm>
            <a:off x="6163056" y="2249424"/>
            <a:ext cx="274320" cy="274320"/>
          </a:xfrm>
          <a:prstGeom prst="rect">
            <a:avLst/>
          </a:prstGeom>
          <a:noFill/>
          <a:ln/>
        </p:spPr>
        <p:txBody>
          <a:bodyPr wrap="square" lIns="0" tIns="0" rIns="0" bIns="0" rtlCol="0" anchor="ctr"/>
          <a:lstStyle/>
          <a:p>
            <a:pPr marL="0" indent="0" algn="ctr">
              <a:buNone/>
            </a:pPr>
            <a:r>
              <a:rPr lang="en-US" sz="1000" b="1" dirty="0">
                <a:solidFill>
                  <a:srgbClr val="FFFFFF"/>
                </a:solidFill>
              </a:rPr>
              <a:t>2</a:t>
            </a:r>
            <a:endParaRPr lang="en-US" sz="1000" dirty="0"/>
          </a:p>
        </p:txBody>
      </p:sp>
      <p:sp>
        <p:nvSpPr>
          <p:cNvPr id="100" name="Text 98"/>
          <p:cNvSpPr/>
          <p:nvPr/>
        </p:nvSpPr>
        <p:spPr>
          <a:xfrm>
            <a:off x="6492240" y="2130552"/>
            <a:ext cx="2304288" cy="219456"/>
          </a:xfrm>
          <a:prstGeom prst="rect">
            <a:avLst/>
          </a:prstGeom>
          <a:noFill/>
          <a:ln/>
        </p:spPr>
        <p:txBody>
          <a:bodyPr wrap="square" lIns="0" tIns="0" rIns="0" bIns="0" rtlCol="0" anchor="ctr"/>
          <a:lstStyle/>
          <a:p>
            <a:pPr marL="0" indent="0">
              <a:buNone/>
            </a:pPr>
            <a:r>
              <a:rPr lang="en-US" sz="1000" b="1" dirty="0">
                <a:solidFill>
                  <a:srgbClr val="1C1C2E"/>
                </a:solidFill>
              </a:rPr>
              <a:t>Score independently</a:t>
            </a:r>
            <a:endParaRPr lang="en-US" sz="1000" dirty="0"/>
          </a:p>
        </p:txBody>
      </p:sp>
      <p:sp>
        <p:nvSpPr>
          <p:cNvPr id="101" name="Text 99"/>
          <p:cNvSpPr/>
          <p:nvPr/>
        </p:nvSpPr>
        <p:spPr>
          <a:xfrm>
            <a:off x="6492240" y="2368296"/>
            <a:ext cx="2304288" cy="292608"/>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Each executive scores likelihood and impact BEFORE group discussion to prevent anchoring bias.</a:t>
            </a:r>
            <a:endParaRPr lang="en-US" sz="850" dirty="0"/>
          </a:p>
        </p:txBody>
      </p:sp>
      <p:sp>
        <p:nvSpPr>
          <p:cNvPr id="102" name="Shape 100"/>
          <p:cNvSpPr/>
          <p:nvPr/>
        </p:nvSpPr>
        <p:spPr>
          <a:xfrm>
            <a:off x="6126480" y="2761488"/>
            <a:ext cx="2743200" cy="603504"/>
          </a:xfrm>
          <a:prstGeom prst="rect">
            <a:avLst/>
          </a:prstGeom>
          <a:solidFill>
            <a:srgbClr val="F0F4F8"/>
          </a:solidFill>
          <a:ln w="12700">
            <a:solidFill>
              <a:srgbClr val="D0D8E4"/>
            </a:solidFill>
            <a:prstDash val="solid"/>
          </a:ln>
        </p:spPr>
      </p:sp>
      <p:sp>
        <p:nvSpPr>
          <p:cNvPr id="103" name="Shape 101"/>
          <p:cNvSpPr/>
          <p:nvPr/>
        </p:nvSpPr>
        <p:spPr>
          <a:xfrm>
            <a:off x="6163056" y="2916936"/>
            <a:ext cx="274320" cy="274320"/>
          </a:xfrm>
          <a:prstGeom prst="ellipse">
            <a:avLst/>
          </a:prstGeom>
          <a:solidFill>
            <a:srgbClr val="8B1A1A"/>
          </a:solidFill>
          <a:ln w="12700">
            <a:solidFill>
              <a:srgbClr val="8B1A1A"/>
            </a:solidFill>
            <a:prstDash val="solid"/>
          </a:ln>
        </p:spPr>
      </p:sp>
      <p:sp>
        <p:nvSpPr>
          <p:cNvPr id="104" name="Text 102"/>
          <p:cNvSpPr/>
          <p:nvPr/>
        </p:nvSpPr>
        <p:spPr>
          <a:xfrm>
            <a:off x="6163056" y="2916936"/>
            <a:ext cx="274320" cy="274320"/>
          </a:xfrm>
          <a:prstGeom prst="rect">
            <a:avLst/>
          </a:prstGeom>
          <a:noFill/>
          <a:ln/>
        </p:spPr>
        <p:txBody>
          <a:bodyPr wrap="square" lIns="0" tIns="0" rIns="0" bIns="0" rtlCol="0" anchor="ctr"/>
          <a:lstStyle/>
          <a:p>
            <a:pPr marL="0" indent="0" algn="ctr">
              <a:buNone/>
            </a:pPr>
            <a:r>
              <a:rPr lang="en-US" sz="1000" b="1" dirty="0">
                <a:solidFill>
                  <a:srgbClr val="FFFFFF"/>
                </a:solidFill>
              </a:rPr>
              <a:t>3</a:t>
            </a:r>
            <a:endParaRPr lang="en-US" sz="1000" dirty="0"/>
          </a:p>
        </p:txBody>
      </p:sp>
      <p:sp>
        <p:nvSpPr>
          <p:cNvPr id="105" name="Text 103"/>
          <p:cNvSpPr/>
          <p:nvPr/>
        </p:nvSpPr>
        <p:spPr>
          <a:xfrm>
            <a:off x="6492240" y="2798064"/>
            <a:ext cx="2304288" cy="219456"/>
          </a:xfrm>
          <a:prstGeom prst="rect">
            <a:avLst/>
          </a:prstGeom>
          <a:noFill/>
          <a:ln/>
        </p:spPr>
        <p:txBody>
          <a:bodyPr wrap="square" lIns="0" tIns="0" rIns="0" bIns="0" rtlCol="0" anchor="ctr"/>
          <a:lstStyle/>
          <a:p>
            <a:pPr marL="0" indent="0">
              <a:buNone/>
            </a:pPr>
            <a:r>
              <a:rPr lang="en-US" sz="1000" b="1" dirty="0">
                <a:solidFill>
                  <a:srgbClr val="1C1C2E"/>
                </a:solidFill>
              </a:rPr>
              <a:t>Aggregate and discuss</a:t>
            </a:r>
            <a:endParaRPr lang="en-US" sz="1000" dirty="0"/>
          </a:p>
        </p:txBody>
      </p:sp>
      <p:sp>
        <p:nvSpPr>
          <p:cNvPr id="106" name="Text 104"/>
          <p:cNvSpPr/>
          <p:nvPr/>
        </p:nvSpPr>
        <p:spPr>
          <a:xfrm>
            <a:off x="6492240" y="3035808"/>
            <a:ext cx="2304288" cy="292608"/>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Average the scores. Discuss outliers — the gaps reveal different risk perceptions across leadership.</a:t>
            </a:r>
            <a:endParaRPr lang="en-US" sz="850" dirty="0"/>
          </a:p>
        </p:txBody>
      </p:sp>
      <p:sp>
        <p:nvSpPr>
          <p:cNvPr id="107" name="Shape 105"/>
          <p:cNvSpPr/>
          <p:nvPr/>
        </p:nvSpPr>
        <p:spPr>
          <a:xfrm>
            <a:off x="6126480" y="3429000"/>
            <a:ext cx="2743200" cy="603504"/>
          </a:xfrm>
          <a:prstGeom prst="rect">
            <a:avLst/>
          </a:prstGeom>
          <a:solidFill>
            <a:srgbClr val="F0F4F8"/>
          </a:solidFill>
          <a:ln w="12700">
            <a:solidFill>
              <a:srgbClr val="D0D8E4"/>
            </a:solidFill>
            <a:prstDash val="solid"/>
          </a:ln>
        </p:spPr>
      </p:sp>
      <p:sp>
        <p:nvSpPr>
          <p:cNvPr id="108" name="Shape 106"/>
          <p:cNvSpPr/>
          <p:nvPr/>
        </p:nvSpPr>
        <p:spPr>
          <a:xfrm>
            <a:off x="6163056" y="3584448"/>
            <a:ext cx="274320" cy="274320"/>
          </a:xfrm>
          <a:prstGeom prst="ellipse">
            <a:avLst/>
          </a:prstGeom>
          <a:solidFill>
            <a:srgbClr val="8B1A1A"/>
          </a:solidFill>
          <a:ln w="12700">
            <a:solidFill>
              <a:srgbClr val="8B1A1A"/>
            </a:solidFill>
            <a:prstDash val="solid"/>
          </a:ln>
        </p:spPr>
      </p:sp>
      <p:sp>
        <p:nvSpPr>
          <p:cNvPr id="109" name="Text 107"/>
          <p:cNvSpPr/>
          <p:nvPr/>
        </p:nvSpPr>
        <p:spPr>
          <a:xfrm>
            <a:off x="6163056" y="3584448"/>
            <a:ext cx="274320" cy="274320"/>
          </a:xfrm>
          <a:prstGeom prst="rect">
            <a:avLst/>
          </a:prstGeom>
          <a:noFill/>
          <a:ln/>
        </p:spPr>
        <p:txBody>
          <a:bodyPr wrap="square" lIns="0" tIns="0" rIns="0" bIns="0" rtlCol="0" anchor="ctr"/>
          <a:lstStyle/>
          <a:p>
            <a:pPr marL="0" indent="0" algn="ctr">
              <a:buNone/>
            </a:pPr>
            <a:r>
              <a:rPr lang="en-US" sz="1000" b="1" dirty="0">
                <a:solidFill>
                  <a:srgbClr val="FFFFFF"/>
                </a:solidFill>
              </a:rPr>
              <a:t>4</a:t>
            </a:r>
            <a:endParaRPr lang="en-US" sz="1000" dirty="0"/>
          </a:p>
        </p:txBody>
      </p:sp>
      <p:sp>
        <p:nvSpPr>
          <p:cNvPr id="110" name="Text 108"/>
          <p:cNvSpPr/>
          <p:nvPr/>
        </p:nvSpPr>
        <p:spPr>
          <a:xfrm>
            <a:off x="6492240" y="3465576"/>
            <a:ext cx="2304288" cy="219456"/>
          </a:xfrm>
          <a:prstGeom prst="rect">
            <a:avLst/>
          </a:prstGeom>
          <a:noFill/>
          <a:ln/>
        </p:spPr>
        <p:txBody>
          <a:bodyPr wrap="square" lIns="0" tIns="0" rIns="0" bIns="0" rtlCol="0" anchor="ctr"/>
          <a:lstStyle/>
          <a:p>
            <a:pPr marL="0" indent="0">
              <a:buNone/>
            </a:pPr>
            <a:r>
              <a:rPr lang="en-US" sz="1000" b="1" dirty="0">
                <a:solidFill>
                  <a:srgbClr val="1C1C2E"/>
                </a:solidFill>
              </a:rPr>
              <a:t>Plot on the matrix</a:t>
            </a:r>
            <a:endParaRPr lang="en-US" sz="1000" dirty="0"/>
          </a:p>
        </p:txBody>
      </p:sp>
      <p:sp>
        <p:nvSpPr>
          <p:cNvPr id="111" name="Text 109"/>
          <p:cNvSpPr/>
          <p:nvPr/>
        </p:nvSpPr>
        <p:spPr>
          <a:xfrm>
            <a:off x="6492240" y="3703320"/>
            <a:ext cx="2304288" cy="292608"/>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Visualise the risk portfolio. Crimson zone = non-negotiable action. Amber = quarterly review.</a:t>
            </a:r>
            <a:endParaRPr lang="en-US" sz="850" dirty="0"/>
          </a:p>
        </p:txBody>
      </p:sp>
      <p:sp>
        <p:nvSpPr>
          <p:cNvPr id="112" name="Shape 110"/>
          <p:cNvSpPr/>
          <p:nvPr/>
        </p:nvSpPr>
        <p:spPr>
          <a:xfrm>
            <a:off x="6126480" y="4096512"/>
            <a:ext cx="2743200" cy="603504"/>
          </a:xfrm>
          <a:prstGeom prst="rect">
            <a:avLst/>
          </a:prstGeom>
          <a:solidFill>
            <a:srgbClr val="F0F4F8"/>
          </a:solidFill>
          <a:ln w="12700">
            <a:solidFill>
              <a:srgbClr val="D0D8E4"/>
            </a:solidFill>
            <a:prstDash val="solid"/>
          </a:ln>
        </p:spPr>
      </p:sp>
      <p:sp>
        <p:nvSpPr>
          <p:cNvPr id="113" name="Shape 111"/>
          <p:cNvSpPr/>
          <p:nvPr/>
        </p:nvSpPr>
        <p:spPr>
          <a:xfrm>
            <a:off x="6163056" y="4251960"/>
            <a:ext cx="274320" cy="274320"/>
          </a:xfrm>
          <a:prstGeom prst="ellipse">
            <a:avLst/>
          </a:prstGeom>
          <a:solidFill>
            <a:srgbClr val="8B1A1A"/>
          </a:solidFill>
          <a:ln w="12700">
            <a:solidFill>
              <a:srgbClr val="8B1A1A"/>
            </a:solidFill>
            <a:prstDash val="solid"/>
          </a:ln>
        </p:spPr>
      </p:sp>
      <p:sp>
        <p:nvSpPr>
          <p:cNvPr id="114" name="Text 112"/>
          <p:cNvSpPr/>
          <p:nvPr/>
        </p:nvSpPr>
        <p:spPr>
          <a:xfrm>
            <a:off x="6163056" y="4251960"/>
            <a:ext cx="274320" cy="274320"/>
          </a:xfrm>
          <a:prstGeom prst="rect">
            <a:avLst/>
          </a:prstGeom>
          <a:noFill/>
          <a:ln/>
        </p:spPr>
        <p:txBody>
          <a:bodyPr wrap="square" lIns="0" tIns="0" rIns="0" bIns="0" rtlCol="0" anchor="ctr"/>
          <a:lstStyle/>
          <a:p>
            <a:pPr marL="0" indent="0" algn="ctr">
              <a:buNone/>
            </a:pPr>
            <a:r>
              <a:rPr lang="en-US" sz="1000" b="1" dirty="0">
                <a:solidFill>
                  <a:srgbClr val="FFFFFF"/>
                </a:solidFill>
              </a:rPr>
              <a:t>5</a:t>
            </a:r>
            <a:endParaRPr lang="en-US" sz="1000" dirty="0"/>
          </a:p>
        </p:txBody>
      </p:sp>
      <p:sp>
        <p:nvSpPr>
          <p:cNvPr id="115" name="Text 113"/>
          <p:cNvSpPr/>
          <p:nvPr/>
        </p:nvSpPr>
        <p:spPr>
          <a:xfrm>
            <a:off x="6492240" y="4133088"/>
            <a:ext cx="2304288" cy="219456"/>
          </a:xfrm>
          <a:prstGeom prst="rect">
            <a:avLst/>
          </a:prstGeom>
          <a:noFill/>
          <a:ln/>
        </p:spPr>
        <p:txBody>
          <a:bodyPr wrap="square" lIns="0" tIns="0" rIns="0" bIns="0" rtlCol="0" anchor="ctr"/>
          <a:lstStyle/>
          <a:p>
            <a:pPr marL="0" indent="0">
              <a:buNone/>
            </a:pPr>
            <a:r>
              <a:rPr lang="en-US" sz="1000" b="1" dirty="0">
                <a:solidFill>
                  <a:srgbClr val="1C1C2E"/>
                </a:solidFill>
              </a:rPr>
              <a:t>Assign ownership</a:t>
            </a:r>
            <a:endParaRPr lang="en-US" sz="1000" dirty="0"/>
          </a:p>
        </p:txBody>
      </p:sp>
      <p:sp>
        <p:nvSpPr>
          <p:cNvPr id="116" name="Text 114"/>
          <p:cNvSpPr/>
          <p:nvPr/>
        </p:nvSpPr>
        <p:spPr>
          <a:xfrm>
            <a:off x="6492240" y="4370832"/>
            <a:ext cx="2304288" cy="292608"/>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Every risk must have a named executive owner. Anonymous risks never get managed.</a:t>
            </a:r>
            <a:endParaRPr lang="en-US" sz="850" dirty="0"/>
          </a:p>
        </p:txBody>
      </p:sp>
      <p:sp>
        <p:nvSpPr>
          <p:cNvPr id="117" name="Shape 115"/>
          <p:cNvSpPr/>
          <p:nvPr/>
        </p:nvSpPr>
        <p:spPr>
          <a:xfrm>
            <a:off x="0" y="4828032"/>
            <a:ext cx="9144000" cy="315468"/>
          </a:xfrm>
          <a:prstGeom prst="rect">
            <a:avLst/>
          </a:prstGeom>
          <a:solidFill>
            <a:srgbClr val="0D1321"/>
          </a:solidFill>
          <a:ln w="12700">
            <a:solidFill>
              <a:srgbClr val="0D1321"/>
            </a:solidFill>
            <a:prstDash val="solid"/>
          </a:ln>
        </p:spPr>
      </p:sp>
      <p:sp>
        <p:nvSpPr>
          <p:cNvPr id="118" name="Text 116"/>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8">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C1C2E"/>
          </a:solidFill>
          <a:ln w="12700">
            <a:solidFill>
              <a:srgbClr val="1C1C2E"/>
            </a:solidFill>
            <a:prstDash val="solid"/>
          </a:ln>
        </p:spPr>
      </p:sp>
      <p:sp>
        <p:nvSpPr>
          <p:cNvPr id="3" name="Shape 1"/>
          <p:cNvSpPr/>
          <p:nvPr/>
        </p:nvSpPr>
        <p:spPr>
          <a:xfrm>
            <a:off x="0" y="960120"/>
            <a:ext cx="9144000" cy="50292"/>
          </a:xfrm>
          <a:prstGeom prst="rect">
            <a:avLst/>
          </a:prstGeom>
          <a:solidFill>
            <a:srgbClr val="8B1A1A"/>
          </a:solidFill>
          <a:ln w="12700">
            <a:solidFill>
              <a:srgbClr val="8B1A1A"/>
            </a:solidFill>
            <a:prstDash val="solid"/>
          </a:ln>
        </p:spPr>
      </p:sp>
      <p:sp>
        <p:nvSpPr>
          <p:cNvPr id="4" name="Text 2"/>
          <p:cNvSpPr/>
          <p:nvPr/>
        </p:nvSpPr>
        <p:spPr>
          <a:xfrm>
            <a:off x="274320" y="73152"/>
            <a:ext cx="502920" cy="320040"/>
          </a:xfrm>
          <a:prstGeom prst="rect">
            <a:avLst/>
          </a:prstGeom>
          <a:noFill/>
          <a:ln/>
        </p:spPr>
        <p:txBody>
          <a:bodyPr wrap="square" lIns="0" tIns="0" rIns="0" bIns="0" rtlCol="0" anchor="ctr"/>
          <a:lstStyle/>
          <a:p>
            <a:pPr marL="0" indent="0">
              <a:buNone/>
            </a:pPr>
            <a:r>
              <a:rPr lang="en-US" sz="1000" b="1" dirty="0">
                <a:solidFill>
                  <a:srgbClr val="C97D1B"/>
                </a:solidFill>
              </a:rPr>
              <a:t>06</a:t>
            </a:r>
            <a:endParaRPr lang="en-US" sz="1000" dirty="0"/>
          </a:p>
        </p:txBody>
      </p:sp>
      <p:sp>
        <p:nvSpPr>
          <p:cNvPr id="5" name="Text 3"/>
          <p:cNvSpPr/>
          <p:nvPr/>
        </p:nvSpPr>
        <p:spPr>
          <a:xfrm>
            <a:off x="274320" y="384048"/>
            <a:ext cx="8595360" cy="502920"/>
          </a:xfrm>
          <a:prstGeom prst="rect">
            <a:avLst/>
          </a:prstGeom>
          <a:noFill/>
          <a:ln/>
        </p:spPr>
        <p:txBody>
          <a:bodyPr wrap="square" lIns="0" tIns="0" rIns="0" bIns="0" rtlCol="0" anchor="ctr"/>
          <a:lstStyle/>
          <a:p>
            <a:pPr marL="0" indent="0">
              <a:buNone/>
            </a:pPr>
            <a:r>
              <a:rPr lang="en-US" sz="2500" b="1" dirty="0">
                <a:solidFill>
                  <a:srgbClr val="FFFFFF"/>
                </a:solidFill>
                <a:latin typeface="Cambria" pitchFamily="34" charset="0"/>
                <a:ea typeface="Cambria" pitchFamily="34" charset="-122"/>
                <a:cs typeface="Cambria" pitchFamily="34" charset="-120"/>
              </a:rPr>
              <a:t>Risk Mitigation: The 4-T Framework</a:t>
            </a:r>
            <a:endParaRPr lang="en-US" sz="2500" dirty="0"/>
          </a:p>
        </p:txBody>
      </p:sp>
      <p:sp>
        <p:nvSpPr>
          <p:cNvPr id="6" name="Text 4"/>
          <p:cNvSpPr/>
          <p:nvPr/>
        </p:nvSpPr>
        <p:spPr>
          <a:xfrm>
            <a:off x="274320" y="1042416"/>
            <a:ext cx="8595360" cy="256032"/>
          </a:xfrm>
          <a:prstGeom prst="rect">
            <a:avLst/>
          </a:prstGeom>
          <a:noFill/>
          <a:ln/>
        </p:spPr>
        <p:txBody>
          <a:bodyPr wrap="square" lIns="0" tIns="0" rIns="0" bIns="0" rtlCol="0" anchor="ctr"/>
          <a:lstStyle/>
          <a:p>
            <a:pPr marL="0" indent="0">
              <a:buNone/>
            </a:pPr>
            <a:r>
              <a:rPr lang="en-US" sz="1100" i="1" dirty="0">
                <a:solidFill>
                  <a:srgbClr val="7A8599"/>
                </a:solidFill>
              </a:rPr>
              <a:t>Once risks are rated, every executive must decide: what do we do about it? There are only four options.</a:t>
            </a:r>
            <a:endParaRPr lang="en-US" sz="1100" dirty="0"/>
          </a:p>
        </p:txBody>
      </p:sp>
      <p:sp>
        <p:nvSpPr>
          <p:cNvPr id="7" name="Shape 5"/>
          <p:cNvSpPr/>
          <p:nvPr/>
        </p:nvSpPr>
        <p:spPr>
          <a:xfrm>
            <a:off x="274320" y="1389888"/>
            <a:ext cx="4206240" cy="1572768"/>
          </a:xfrm>
          <a:prstGeom prst="rect">
            <a:avLst/>
          </a:prstGeom>
          <a:solidFill>
            <a:srgbClr val="FFFFFF"/>
          </a:solidFill>
          <a:ln w="12700">
            <a:solidFill>
              <a:srgbClr val="8B1A1A"/>
            </a:solidFill>
            <a:prstDash val="solid"/>
          </a:ln>
          <a:effectLst>
            <a:outerShdw blurRad="76200" dist="25400" dir="8100000" algn="bl" rotWithShape="0">
              <a:srgbClr val="000000">
                <a:alpha val="10000"/>
              </a:srgbClr>
            </a:outerShdw>
          </a:effectLst>
        </p:spPr>
      </p:sp>
      <p:sp>
        <p:nvSpPr>
          <p:cNvPr id="8" name="Shape 6"/>
          <p:cNvSpPr/>
          <p:nvPr/>
        </p:nvSpPr>
        <p:spPr>
          <a:xfrm>
            <a:off x="274320" y="1389888"/>
            <a:ext cx="4206240" cy="384048"/>
          </a:xfrm>
          <a:prstGeom prst="rect">
            <a:avLst/>
          </a:prstGeom>
          <a:solidFill>
            <a:srgbClr val="8B1A1A"/>
          </a:solidFill>
          <a:ln w="12700">
            <a:solidFill>
              <a:srgbClr val="8B1A1A"/>
            </a:solidFill>
            <a:prstDash val="solid"/>
          </a:ln>
        </p:spPr>
      </p:sp>
      <p:sp>
        <p:nvSpPr>
          <p:cNvPr id="9" name="Shape 7"/>
          <p:cNvSpPr/>
          <p:nvPr/>
        </p:nvSpPr>
        <p:spPr>
          <a:xfrm>
            <a:off x="384048" y="1463040"/>
            <a:ext cx="256032" cy="256032"/>
          </a:xfrm>
          <a:prstGeom prst="ellipse">
            <a:avLst/>
          </a:prstGeom>
          <a:solidFill>
            <a:srgbClr val="FFFFFF"/>
          </a:solidFill>
          <a:ln w="12700">
            <a:solidFill>
              <a:srgbClr val="FFFFFF"/>
            </a:solidFill>
            <a:prstDash val="solid"/>
          </a:ln>
        </p:spPr>
      </p:sp>
      <p:sp>
        <p:nvSpPr>
          <p:cNvPr id="10" name="Text 8"/>
          <p:cNvSpPr/>
          <p:nvPr/>
        </p:nvSpPr>
        <p:spPr>
          <a:xfrm>
            <a:off x="384048" y="1463040"/>
            <a:ext cx="256032" cy="256032"/>
          </a:xfrm>
          <a:prstGeom prst="rect">
            <a:avLst/>
          </a:prstGeom>
          <a:noFill/>
          <a:ln/>
        </p:spPr>
        <p:txBody>
          <a:bodyPr wrap="square" lIns="0" tIns="0" rIns="0" bIns="0" rtlCol="0" anchor="ctr"/>
          <a:lstStyle/>
          <a:p>
            <a:pPr marL="0" indent="0" algn="ctr">
              <a:buNone/>
            </a:pPr>
            <a:r>
              <a:rPr lang="en-US" sz="1200" b="1" dirty="0">
                <a:solidFill>
                  <a:srgbClr val="8B1A1A"/>
                </a:solidFill>
              </a:rPr>
              <a:t>X</a:t>
            </a:r>
            <a:endParaRPr lang="en-US" sz="1200" dirty="0"/>
          </a:p>
        </p:txBody>
      </p:sp>
      <p:sp>
        <p:nvSpPr>
          <p:cNvPr id="11" name="Text 9"/>
          <p:cNvSpPr/>
          <p:nvPr/>
        </p:nvSpPr>
        <p:spPr>
          <a:xfrm>
            <a:off x="713232" y="1426464"/>
            <a:ext cx="3657600" cy="320040"/>
          </a:xfrm>
          <a:prstGeom prst="rect">
            <a:avLst/>
          </a:prstGeom>
          <a:noFill/>
          <a:ln/>
        </p:spPr>
        <p:txBody>
          <a:bodyPr wrap="square" lIns="0" tIns="0" rIns="0" bIns="0" rtlCol="0" anchor="ctr"/>
          <a:lstStyle/>
          <a:p>
            <a:pPr marL="0" indent="0">
              <a:buNone/>
            </a:pPr>
            <a:r>
              <a:rPr lang="en-US" sz="1300" b="1" dirty="0">
                <a:solidFill>
                  <a:srgbClr val="FFFFFF"/>
                </a:solidFill>
              </a:rPr>
              <a:t>TERMINATE  (Avoid)</a:t>
            </a:r>
            <a:endParaRPr lang="en-US" sz="1300" dirty="0"/>
          </a:p>
        </p:txBody>
      </p:sp>
      <p:sp>
        <p:nvSpPr>
          <p:cNvPr id="12" name="Text 10"/>
          <p:cNvSpPr/>
          <p:nvPr/>
        </p:nvSpPr>
        <p:spPr>
          <a:xfrm>
            <a:off x="384048" y="1828800"/>
            <a:ext cx="3977640" cy="457200"/>
          </a:xfrm>
          <a:prstGeom prst="rect">
            <a:avLst/>
          </a:prstGeom>
          <a:noFill/>
          <a:ln/>
        </p:spPr>
        <p:txBody>
          <a:bodyPr wrap="square" lIns="0" tIns="0" rIns="0" bIns="0" rtlCol="0" anchor="ctr"/>
          <a:lstStyle/>
          <a:p>
            <a:pPr marL="0" indent="0">
              <a:buNone/>
            </a:pPr>
            <a:r>
              <a:rPr lang="en-US" sz="950" dirty="0">
                <a:solidFill>
                  <a:srgbClr val="1C1C2E"/>
                </a:solidFill>
                <a:latin typeface="Calibri" pitchFamily="34" charset="0"/>
                <a:ea typeface="Calibri" pitchFamily="34" charset="-122"/>
                <a:cs typeface="Calibri" pitchFamily="34" charset="-120"/>
              </a:rPr>
              <a:t>Eliminate the risk by abandoning the activity or plan entirely. Used when the risk is HIGH and the reward does not justify exposure.</a:t>
            </a:r>
            <a:endParaRPr lang="en-US" sz="950" dirty="0"/>
          </a:p>
        </p:txBody>
      </p:sp>
      <p:sp>
        <p:nvSpPr>
          <p:cNvPr id="13" name="Shape 11"/>
          <p:cNvSpPr/>
          <p:nvPr/>
        </p:nvSpPr>
        <p:spPr>
          <a:xfrm>
            <a:off x="384048" y="2295144"/>
            <a:ext cx="3977640" cy="9144"/>
          </a:xfrm>
          <a:prstGeom prst="rect">
            <a:avLst/>
          </a:prstGeom>
          <a:solidFill>
            <a:srgbClr val="D0D8E4"/>
          </a:solidFill>
          <a:ln w="12700">
            <a:solidFill>
              <a:srgbClr val="D0D8E4"/>
            </a:solidFill>
            <a:prstDash val="solid"/>
          </a:ln>
        </p:spPr>
      </p:sp>
      <p:sp>
        <p:nvSpPr>
          <p:cNvPr id="14" name="Text 12"/>
          <p:cNvSpPr/>
          <p:nvPr/>
        </p:nvSpPr>
        <p:spPr>
          <a:xfrm>
            <a:off x="384048" y="2331720"/>
            <a:ext cx="3977640" cy="237744"/>
          </a:xfrm>
          <a:prstGeom prst="rect">
            <a:avLst/>
          </a:prstGeom>
          <a:noFill/>
          <a:ln/>
        </p:spPr>
        <p:txBody>
          <a:bodyPr wrap="square" lIns="0" tIns="0" rIns="0" bIns="0" rtlCol="0" anchor="ctr"/>
          <a:lstStyle/>
          <a:p>
            <a:pPr marL="0" indent="0">
              <a:buNone/>
            </a:pPr>
            <a:r>
              <a:rPr lang="en-US" sz="900" i="1" dirty="0">
                <a:solidFill>
                  <a:srgbClr val="8B1A1A"/>
                </a:solidFill>
                <a:latin typeface="Calibri" pitchFamily="34" charset="0"/>
                <a:ea typeface="Calibri" pitchFamily="34" charset="-122"/>
                <a:cs typeface="Calibri" pitchFamily="34" charset="-120"/>
              </a:rPr>
              <a:t>When to use: Risk score 15-25 with limited strategic upside. The cost of control exceeds the benefit.</a:t>
            </a:r>
            <a:endParaRPr lang="en-US" sz="900" dirty="0"/>
          </a:p>
        </p:txBody>
      </p:sp>
      <p:sp>
        <p:nvSpPr>
          <p:cNvPr id="15" name="Text 13"/>
          <p:cNvSpPr/>
          <p:nvPr/>
        </p:nvSpPr>
        <p:spPr>
          <a:xfrm>
            <a:off x="384048" y="2578608"/>
            <a:ext cx="3977640" cy="320040"/>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Example: Kenyan fintech decides NOT to expand into a market with active regulatory crackdowns.</a:t>
            </a:r>
            <a:endParaRPr lang="en-US" sz="850" dirty="0"/>
          </a:p>
        </p:txBody>
      </p:sp>
      <p:sp>
        <p:nvSpPr>
          <p:cNvPr id="16" name="Shape 14"/>
          <p:cNvSpPr/>
          <p:nvPr/>
        </p:nvSpPr>
        <p:spPr>
          <a:xfrm>
            <a:off x="4709160" y="1389888"/>
            <a:ext cx="4206240" cy="1572768"/>
          </a:xfrm>
          <a:prstGeom prst="rect">
            <a:avLst/>
          </a:prstGeom>
          <a:solidFill>
            <a:srgbClr val="FFFFFF"/>
          </a:solidFill>
          <a:ln w="12700">
            <a:solidFill>
              <a:srgbClr val="B5451B"/>
            </a:solidFill>
            <a:prstDash val="solid"/>
          </a:ln>
          <a:effectLst>
            <a:outerShdw blurRad="76200" dist="25400" dir="8100000" algn="bl" rotWithShape="0">
              <a:srgbClr val="000000">
                <a:alpha val="10000"/>
              </a:srgbClr>
            </a:outerShdw>
          </a:effectLst>
        </p:spPr>
      </p:sp>
      <p:sp>
        <p:nvSpPr>
          <p:cNvPr id="17" name="Shape 15"/>
          <p:cNvSpPr/>
          <p:nvPr/>
        </p:nvSpPr>
        <p:spPr>
          <a:xfrm>
            <a:off x="4709160" y="1389888"/>
            <a:ext cx="4206240" cy="384048"/>
          </a:xfrm>
          <a:prstGeom prst="rect">
            <a:avLst/>
          </a:prstGeom>
          <a:solidFill>
            <a:srgbClr val="B5451B"/>
          </a:solidFill>
          <a:ln w="12700">
            <a:solidFill>
              <a:srgbClr val="B5451B"/>
            </a:solidFill>
            <a:prstDash val="solid"/>
          </a:ln>
        </p:spPr>
      </p:sp>
      <p:sp>
        <p:nvSpPr>
          <p:cNvPr id="18" name="Shape 16"/>
          <p:cNvSpPr/>
          <p:nvPr/>
        </p:nvSpPr>
        <p:spPr>
          <a:xfrm>
            <a:off x="4818888" y="1463040"/>
            <a:ext cx="256032" cy="256032"/>
          </a:xfrm>
          <a:prstGeom prst="ellipse">
            <a:avLst/>
          </a:prstGeom>
          <a:solidFill>
            <a:srgbClr val="FFFFFF"/>
          </a:solidFill>
          <a:ln w="12700">
            <a:solidFill>
              <a:srgbClr val="FFFFFF"/>
            </a:solidFill>
            <a:prstDash val="solid"/>
          </a:ln>
        </p:spPr>
      </p:sp>
      <p:sp>
        <p:nvSpPr>
          <p:cNvPr id="19" name="Text 17"/>
          <p:cNvSpPr/>
          <p:nvPr/>
        </p:nvSpPr>
        <p:spPr>
          <a:xfrm>
            <a:off x="4818888" y="1463040"/>
            <a:ext cx="256032" cy="256032"/>
          </a:xfrm>
          <a:prstGeom prst="rect">
            <a:avLst/>
          </a:prstGeom>
          <a:noFill/>
          <a:ln/>
        </p:spPr>
        <p:txBody>
          <a:bodyPr wrap="square" lIns="0" tIns="0" rIns="0" bIns="0" rtlCol="0" anchor="ctr"/>
          <a:lstStyle/>
          <a:p>
            <a:pPr marL="0" indent="0" algn="ctr">
              <a:buNone/>
            </a:pPr>
            <a:r>
              <a:rPr lang="en-US" sz="1200" b="1" dirty="0">
                <a:solidFill>
                  <a:srgbClr val="B5451B"/>
                </a:solidFill>
              </a:rPr>
              <a:t>R</a:t>
            </a:r>
            <a:endParaRPr lang="en-US" sz="1200" dirty="0"/>
          </a:p>
        </p:txBody>
      </p:sp>
      <p:sp>
        <p:nvSpPr>
          <p:cNvPr id="20" name="Text 18"/>
          <p:cNvSpPr/>
          <p:nvPr/>
        </p:nvSpPr>
        <p:spPr>
          <a:xfrm>
            <a:off x="5148072" y="1426464"/>
            <a:ext cx="3657600" cy="320040"/>
          </a:xfrm>
          <a:prstGeom prst="rect">
            <a:avLst/>
          </a:prstGeom>
          <a:noFill/>
          <a:ln/>
        </p:spPr>
        <p:txBody>
          <a:bodyPr wrap="square" lIns="0" tIns="0" rIns="0" bIns="0" rtlCol="0" anchor="ctr"/>
          <a:lstStyle/>
          <a:p>
            <a:pPr marL="0" indent="0">
              <a:buNone/>
            </a:pPr>
            <a:r>
              <a:rPr lang="en-US" sz="1300" b="1" dirty="0">
                <a:solidFill>
                  <a:srgbClr val="FFFFFF"/>
                </a:solidFill>
              </a:rPr>
              <a:t>TREAT  (Reduce)</a:t>
            </a:r>
            <a:endParaRPr lang="en-US" sz="1300" dirty="0"/>
          </a:p>
        </p:txBody>
      </p:sp>
      <p:sp>
        <p:nvSpPr>
          <p:cNvPr id="21" name="Text 19"/>
          <p:cNvSpPr/>
          <p:nvPr/>
        </p:nvSpPr>
        <p:spPr>
          <a:xfrm>
            <a:off x="4818888" y="1828800"/>
            <a:ext cx="3977640" cy="457200"/>
          </a:xfrm>
          <a:prstGeom prst="rect">
            <a:avLst/>
          </a:prstGeom>
          <a:noFill/>
          <a:ln/>
        </p:spPr>
        <p:txBody>
          <a:bodyPr wrap="square" lIns="0" tIns="0" rIns="0" bIns="0" rtlCol="0" anchor="ctr"/>
          <a:lstStyle/>
          <a:p>
            <a:pPr marL="0" indent="0">
              <a:buNone/>
            </a:pPr>
            <a:r>
              <a:rPr lang="en-US" sz="950" dirty="0">
                <a:solidFill>
                  <a:srgbClr val="1C1C2E"/>
                </a:solidFill>
                <a:latin typeface="Calibri" pitchFamily="34" charset="0"/>
                <a:ea typeface="Calibri" pitchFamily="34" charset="-122"/>
                <a:cs typeface="Calibri" pitchFamily="34" charset="-120"/>
              </a:rPr>
              <a:t>Implement controls, processes and safeguards that reduce either the likelihood or the impact of the risk materialising.</a:t>
            </a:r>
            <a:endParaRPr lang="en-US" sz="950" dirty="0"/>
          </a:p>
        </p:txBody>
      </p:sp>
      <p:sp>
        <p:nvSpPr>
          <p:cNvPr id="22" name="Shape 20"/>
          <p:cNvSpPr/>
          <p:nvPr/>
        </p:nvSpPr>
        <p:spPr>
          <a:xfrm>
            <a:off x="4818888" y="2295144"/>
            <a:ext cx="3977640" cy="9144"/>
          </a:xfrm>
          <a:prstGeom prst="rect">
            <a:avLst/>
          </a:prstGeom>
          <a:solidFill>
            <a:srgbClr val="D0D8E4"/>
          </a:solidFill>
          <a:ln w="12700">
            <a:solidFill>
              <a:srgbClr val="D0D8E4"/>
            </a:solidFill>
            <a:prstDash val="solid"/>
          </a:ln>
        </p:spPr>
      </p:sp>
      <p:sp>
        <p:nvSpPr>
          <p:cNvPr id="23" name="Text 21"/>
          <p:cNvSpPr/>
          <p:nvPr/>
        </p:nvSpPr>
        <p:spPr>
          <a:xfrm>
            <a:off x="4818888" y="2331720"/>
            <a:ext cx="3977640" cy="237744"/>
          </a:xfrm>
          <a:prstGeom prst="rect">
            <a:avLst/>
          </a:prstGeom>
          <a:noFill/>
          <a:ln/>
        </p:spPr>
        <p:txBody>
          <a:bodyPr wrap="square" lIns="0" tIns="0" rIns="0" bIns="0" rtlCol="0" anchor="ctr"/>
          <a:lstStyle/>
          <a:p>
            <a:pPr marL="0" indent="0">
              <a:buNone/>
            </a:pPr>
            <a:r>
              <a:rPr lang="en-US" sz="900" i="1" dirty="0">
                <a:solidFill>
                  <a:srgbClr val="B5451B"/>
                </a:solidFill>
                <a:latin typeface="Calibri" pitchFamily="34" charset="0"/>
                <a:ea typeface="Calibri" pitchFamily="34" charset="-122"/>
                <a:cs typeface="Calibri" pitchFamily="34" charset="-120"/>
              </a:rPr>
              <a:t>When to use: Risk score 9-14 where you must proceed. Invest in controls proportional to the risk rating.</a:t>
            </a:r>
            <a:endParaRPr lang="en-US" sz="900" dirty="0"/>
          </a:p>
        </p:txBody>
      </p:sp>
      <p:sp>
        <p:nvSpPr>
          <p:cNvPr id="24" name="Text 22"/>
          <p:cNvSpPr/>
          <p:nvPr/>
        </p:nvSpPr>
        <p:spPr>
          <a:xfrm>
            <a:off x="4818888" y="2578608"/>
            <a:ext cx="3977640" cy="320040"/>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Example: CFO mandates dual-sign-off on all transactions above KES 500K after a near-miss fraud event.</a:t>
            </a:r>
            <a:endParaRPr lang="en-US" sz="850" dirty="0"/>
          </a:p>
        </p:txBody>
      </p:sp>
      <p:sp>
        <p:nvSpPr>
          <p:cNvPr id="25" name="Shape 23"/>
          <p:cNvSpPr/>
          <p:nvPr/>
        </p:nvSpPr>
        <p:spPr>
          <a:xfrm>
            <a:off x="274320" y="3108960"/>
            <a:ext cx="4206240" cy="1572768"/>
          </a:xfrm>
          <a:prstGeom prst="rect">
            <a:avLst/>
          </a:prstGeom>
          <a:solidFill>
            <a:srgbClr val="FFFFFF"/>
          </a:solidFill>
          <a:ln w="12700">
            <a:solidFill>
              <a:srgbClr val="C97D1B"/>
            </a:solidFill>
            <a:prstDash val="solid"/>
          </a:ln>
          <a:effectLst>
            <a:outerShdw blurRad="76200" dist="25400" dir="8100000" algn="bl" rotWithShape="0">
              <a:srgbClr val="000000">
                <a:alpha val="10000"/>
              </a:srgbClr>
            </a:outerShdw>
          </a:effectLst>
        </p:spPr>
      </p:sp>
      <p:sp>
        <p:nvSpPr>
          <p:cNvPr id="26" name="Shape 24"/>
          <p:cNvSpPr/>
          <p:nvPr/>
        </p:nvSpPr>
        <p:spPr>
          <a:xfrm>
            <a:off x="274320" y="3108960"/>
            <a:ext cx="4206240" cy="384048"/>
          </a:xfrm>
          <a:prstGeom prst="rect">
            <a:avLst/>
          </a:prstGeom>
          <a:solidFill>
            <a:srgbClr val="C97D1B"/>
          </a:solidFill>
          <a:ln w="12700">
            <a:solidFill>
              <a:srgbClr val="C97D1B"/>
            </a:solidFill>
            <a:prstDash val="solid"/>
          </a:ln>
        </p:spPr>
      </p:sp>
      <p:sp>
        <p:nvSpPr>
          <p:cNvPr id="27" name="Shape 25"/>
          <p:cNvSpPr/>
          <p:nvPr/>
        </p:nvSpPr>
        <p:spPr>
          <a:xfrm>
            <a:off x="384048" y="3182112"/>
            <a:ext cx="256032" cy="256032"/>
          </a:xfrm>
          <a:prstGeom prst="ellipse">
            <a:avLst/>
          </a:prstGeom>
          <a:solidFill>
            <a:srgbClr val="FFFFFF"/>
          </a:solidFill>
          <a:ln w="12700">
            <a:solidFill>
              <a:srgbClr val="FFFFFF"/>
            </a:solidFill>
            <a:prstDash val="solid"/>
          </a:ln>
        </p:spPr>
      </p:sp>
      <p:sp>
        <p:nvSpPr>
          <p:cNvPr id="28" name="Text 26"/>
          <p:cNvSpPr/>
          <p:nvPr/>
        </p:nvSpPr>
        <p:spPr>
          <a:xfrm>
            <a:off x="384048" y="3182112"/>
            <a:ext cx="256032" cy="256032"/>
          </a:xfrm>
          <a:prstGeom prst="rect">
            <a:avLst/>
          </a:prstGeom>
          <a:noFill/>
          <a:ln/>
        </p:spPr>
        <p:txBody>
          <a:bodyPr wrap="square" lIns="0" tIns="0" rIns="0" bIns="0" rtlCol="0" anchor="ctr"/>
          <a:lstStyle/>
          <a:p>
            <a:pPr marL="0" indent="0" algn="ctr">
              <a:buNone/>
            </a:pPr>
            <a:r>
              <a:rPr lang="en-US" sz="1200" b="1" dirty="0">
                <a:solidFill>
                  <a:srgbClr val="C97D1B"/>
                </a:solidFill>
              </a:rPr>
              <a:t>T</a:t>
            </a:r>
            <a:endParaRPr lang="en-US" sz="1200" dirty="0"/>
          </a:p>
        </p:txBody>
      </p:sp>
      <p:sp>
        <p:nvSpPr>
          <p:cNvPr id="29" name="Text 27"/>
          <p:cNvSpPr/>
          <p:nvPr/>
        </p:nvSpPr>
        <p:spPr>
          <a:xfrm>
            <a:off x="713232" y="3145536"/>
            <a:ext cx="3657600" cy="320040"/>
          </a:xfrm>
          <a:prstGeom prst="rect">
            <a:avLst/>
          </a:prstGeom>
          <a:noFill/>
          <a:ln/>
        </p:spPr>
        <p:txBody>
          <a:bodyPr wrap="square" lIns="0" tIns="0" rIns="0" bIns="0" rtlCol="0" anchor="ctr"/>
          <a:lstStyle/>
          <a:p>
            <a:pPr marL="0" indent="0">
              <a:buNone/>
            </a:pPr>
            <a:r>
              <a:rPr lang="en-US" sz="1300" b="1" dirty="0">
                <a:solidFill>
                  <a:srgbClr val="FFFFFF"/>
                </a:solidFill>
              </a:rPr>
              <a:t>TRANSFER  (Share)</a:t>
            </a:r>
            <a:endParaRPr lang="en-US" sz="1300" dirty="0"/>
          </a:p>
        </p:txBody>
      </p:sp>
      <p:sp>
        <p:nvSpPr>
          <p:cNvPr id="30" name="Text 28"/>
          <p:cNvSpPr/>
          <p:nvPr/>
        </p:nvSpPr>
        <p:spPr>
          <a:xfrm>
            <a:off x="384048" y="3547872"/>
            <a:ext cx="3977640" cy="457200"/>
          </a:xfrm>
          <a:prstGeom prst="rect">
            <a:avLst/>
          </a:prstGeom>
          <a:noFill/>
          <a:ln/>
        </p:spPr>
        <p:txBody>
          <a:bodyPr wrap="square" lIns="0" tIns="0" rIns="0" bIns="0" rtlCol="0" anchor="ctr"/>
          <a:lstStyle/>
          <a:p>
            <a:pPr marL="0" indent="0">
              <a:buNone/>
            </a:pPr>
            <a:r>
              <a:rPr lang="en-US" sz="950" dirty="0">
                <a:solidFill>
                  <a:srgbClr val="1C1C2E"/>
                </a:solidFill>
                <a:latin typeface="Calibri" pitchFamily="34" charset="0"/>
                <a:ea typeface="Calibri" pitchFamily="34" charset="-122"/>
                <a:cs typeface="Calibri" pitchFamily="34" charset="-120"/>
              </a:rPr>
              <a:t>Shift the financial or operational consequence of the risk to a third party — through insurance, outsourcing, or contractual clauses.</a:t>
            </a:r>
            <a:endParaRPr lang="en-US" sz="950" dirty="0"/>
          </a:p>
        </p:txBody>
      </p:sp>
      <p:sp>
        <p:nvSpPr>
          <p:cNvPr id="31" name="Shape 29"/>
          <p:cNvSpPr/>
          <p:nvPr/>
        </p:nvSpPr>
        <p:spPr>
          <a:xfrm>
            <a:off x="384048" y="4014216"/>
            <a:ext cx="3977640" cy="9144"/>
          </a:xfrm>
          <a:prstGeom prst="rect">
            <a:avLst/>
          </a:prstGeom>
          <a:solidFill>
            <a:srgbClr val="D0D8E4"/>
          </a:solidFill>
          <a:ln w="12700">
            <a:solidFill>
              <a:srgbClr val="D0D8E4"/>
            </a:solidFill>
            <a:prstDash val="solid"/>
          </a:ln>
        </p:spPr>
      </p:sp>
      <p:sp>
        <p:nvSpPr>
          <p:cNvPr id="32" name="Text 30"/>
          <p:cNvSpPr/>
          <p:nvPr/>
        </p:nvSpPr>
        <p:spPr>
          <a:xfrm>
            <a:off x="384048" y="4050792"/>
            <a:ext cx="3977640" cy="237744"/>
          </a:xfrm>
          <a:prstGeom prst="rect">
            <a:avLst/>
          </a:prstGeom>
          <a:noFill/>
          <a:ln/>
        </p:spPr>
        <p:txBody>
          <a:bodyPr wrap="square" lIns="0" tIns="0" rIns="0" bIns="0" rtlCol="0" anchor="ctr"/>
          <a:lstStyle/>
          <a:p>
            <a:pPr marL="0" indent="0">
              <a:buNone/>
            </a:pPr>
            <a:r>
              <a:rPr lang="en-US" sz="900" i="1" dirty="0">
                <a:solidFill>
                  <a:srgbClr val="C97D1B"/>
                </a:solidFill>
                <a:latin typeface="Calibri" pitchFamily="34" charset="0"/>
                <a:ea typeface="Calibri" pitchFamily="34" charset="-122"/>
                <a:cs typeface="Calibri" pitchFamily="34" charset="-120"/>
              </a:rPr>
              <a:t>When to use: Risk score 9-14 where internal control is too costly or specialised.</a:t>
            </a:r>
            <a:endParaRPr lang="en-US" sz="900" dirty="0"/>
          </a:p>
        </p:txBody>
      </p:sp>
      <p:sp>
        <p:nvSpPr>
          <p:cNvPr id="33" name="Text 31"/>
          <p:cNvSpPr/>
          <p:nvPr/>
        </p:nvSpPr>
        <p:spPr>
          <a:xfrm>
            <a:off x="384048" y="4297680"/>
            <a:ext cx="3977640" cy="320040"/>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Example: Logistics company insures fleet and cargo, transferring accident liability to underwriter.</a:t>
            </a:r>
            <a:endParaRPr lang="en-US" sz="850" dirty="0"/>
          </a:p>
        </p:txBody>
      </p:sp>
      <p:sp>
        <p:nvSpPr>
          <p:cNvPr id="34" name="Shape 32"/>
          <p:cNvSpPr/>
          <p:nvPr/>
        </p:nvSpPr>
        <p:spPr>
          <a:xfrm>
            <a:off x="4709160" y="3108960"/>
            <a:ext cx="4206240" cy="1572768"/>
          </a:xfrm>
          <a:prstGeom prst="rect">
            <a:avLst/>
          </a:prstGeom>
          <a:solidFill>
            <a:srgbClr val="FFFFFF"/>
          </a:solidFill>
          <a:ln w="12700">
            <a:solidFill>
              <a:srgbClr val="1A6B3C"/>
            </a:solidFill>
            <a:prstDash val="solid"/>
          </a:ln>
          <a:effectLst>
            <a:outerShdw blurRad="76200" dist="25400" dir="8100000" algn="bl" rotWithShape="0">
              <a:srgbClr val="000000">
                <a:alpha val="10000"/>
              </a:srgbClr>
            </a:outerShdw>
          </a:effectLst>
        </p:spPr>
      </p:sp>
      <p:sp>
        <p:nvSpPr>
          <p:cNvPr id="35" name="Shape 33"/>
          <p:cNvSpPr/>
          <p:nvPr/>
        </p:nvSpPr>
        <p:spPr>
          <a:xfrm>
            <a:off x="4709160" y="3108960"/>
            <a:ext cx="4206240" cy="384048"/>
          </a:xfrm>
          <a:prstGeom prst="rect">
            <a:avLst/>
          </a:prstGeom>
          <a:solidFill>
            <a:srgbClr val="1A6B3C"/>
          </a:solidFill>
          <a:ln w="12700">
            <a:solidFill>
              <a:srgbClr val="1A6B3C"/>
            </a:solidFill>
            <a:prstDash val="solid"/>
          </a:ln>
        </p:spPr>
      </p:sp>
      <p:sp>
        <p:nvSpPr>
          <p:cNvPr id="36" name="Shape 34"/>
          <p:cNvSpPr/>
          <p:nvPr/>
        </p:nvSpPr>
        <p:spPr>
          <a:xfrm>
            <a:off x="4818888" y="3182112"/>
            <a:ext cx="256032" cy="256032"/>
          </a:xfrm>
          <a:prstGeom prst="ellipse">
            <a:avLst/>
          </a:prstGeom>
          <a:solidFill>
            <a:srgbClr val="FFFFFF"/>
          </a:solidFill>
          <a:ln w="12700">
            <a:solidFill>
              <a:srgbClr val="FFFFFF"/>
            </a:solidFill>
            <a:prstDash val="solid"/>
          </a:ln>
        </p:spPr>
      </p:sp>
      <p:sp>
        <p:nvSpPr>
          <p:cNvPr id="37" name="Text 35"/>
          <p:cNvSpPr/>
          <p:nvPr/>
        </p:nvSpPr>
        <p:spPr>
          <a:xfrm>
            <a:off x="4818888" y="3182112"/>
            <a:ext cx="256032" cy="256032"/>
          </a:xfrm>
          <a:prstGeom prst="rect">
            <a:avLst/>
          </a:prstGeom>
          <a:noFill/>
          <a:ln/>
        </p:spPr>
        <p:txBody>
          <a:bodyPr wrap="square" lIns="0" tIns="0" rIns="0" bIns="0" rtlCol="0" anchor="ctr"/>
          <a:lstStyle/>
          <a:p>
            <a:pPr marL="0" indent="0" algn="ctr">
              <a:buNone/>
            </a:pPr>
            <a:r>
              <a:rPr lang="en-US" sz="1200" b="1" dirty="0">
                <a:solidFill>
                  <a:srgbClr val="1A6B3C"/>
                </a:solidFill>
              </a:rPr>
              <a:t>A</a:t>
            </a:r>
            <a:endParaRPr lang="en-US" sz="1200" dirty="0"/>
          </a:p>
        </p:txBody>
      </p:sp>
      <p:sp>
        <p:nvSpPr>
          <p:cNvPr id="38" name="Text 36"/>
          <p:cNvSpPr/>
          <p:nvPr/>
        </p:nvSpPr>
        <p:spPr>
          <a:xfrm>
            <a:off x="5148072" y="3145536"/>
            <a:ext cx="3657600" cy="320040"/>
          </a:xfrm>
          <a:prstGeom prst="rect">
            <a:avLst/>
          </a:prstGeom>
          <a:noFill/>
          <a:ln/>
        </p:spPr>
        <p:txBody>
          <a:bodyPr wrap="square" lIns="0" tIns="0" rIns="0" bIns="0" rtlCol="0" anchor="ctr"/>
          <a:lstStyle/>
          <a:p>
            <a:pPr marL="0" indent="0">
              <a:buNone/>
            </a:pPr>
            <a:r>
              <a:rPr lang="en-US" sz="1300" b="1" dirty="0">
                <a:solidFill>
                  <a:srgbClr val="FFFFFF"/>
                </a:solidFill>
              </a:rPr>
              <a:t>TOLERATE  (Accept)</a:t>
            </a:r>
            <a:endParaRPr lang="en-US" sz="1300" dirty="0"/>
          </a:p>
        </p:txBody>
      </p:sp>
      <p:sp>
        <p:nvSpPr>
          <p:cNvPr id="39" name="Text 37"/>
          <p:cNvSpPr/>
          <p:nvPr/>
        </p:nvSpPr>
        <p:spPr>
          <a:xfrm>
            <a:off x="4818888" y="3547872"/>
            <a:ext cx="3977640" cy="457200"/>
          </a:xfrm>
          <a:prstGeom prst="rect">
            <a:avLst/>
          </a:prstGeom>
          <a:noFill/>
          <a:ln/>
        </p:spPr>
        <p:txBody>
          <a:bodyPr wrap="square" lIns="0" tIns="0" rIns="0" bIns="0" rtlCol="0" anchor="ctr"/>
          <a:lstStyle/>
          <a:p>
            <a:pPr marL="0" indent="0">
              <a:buNone/>
            </a:pPr>
            <a:r>
              <a:rPr lang="en-US" sz="950" dirty="0">
                <a:solidFill>
                  <a:srgbClr val="1C1C2E"/>
                </a:solidFill>
                <a:latin typeface="Calibri" pitchFamily="34" charset="0"/>
                <a:ea typeface="Calibri" pitchFamily="34" charset="-122"/>
                <a:cs typeface="Calibri" pitchFamily="34" charset="-120"/>
              </a:rPr>
              <a:t>Consciously accept the risk and do nothing — because it is too small to warrant action OR no cost-effective mitigation exists.</a:t>
            </a:r>
            <a:endParaRPr lang="en-US" sz="950" dirty="0"/>
          </a:p>
        </p:txBody>
      </p:sp>
      <p:sp>
        <p:nvSpPr>
          <p:cNvPr id="40" name="Shape 38"/>
          <p:cNvSpPr/>
          <p:nvPr/>
        </p:nvSpPr>
        <p:spPr>
          <a:xfrm>
            <a:off x="4818888" y="4014216"/>
            <a:ext cx="3977640" cy="9144"/>
          </a:xfrm>
          <a:prstGeom prst="rect">
            <a:avLst/>
          </a:prstGeom>
          <a:solidFill>
            <a:srgbClr val="D0D8E4"/>
          </a:solidFill>
          <a:ln w="12700">
            <a:solidFill>
              <a:srgbClr val="D0D8E4"/>
            </a:solidFill>
            <a:prstDash val="solid"/>
          </a:ln>
        </p:spPr>
      </p:sp>
      <p:sp>
        <p:nvSpPr>
          <p:cNvPr id="41" name="Text 39"/>
          <p:cNvSpPr/>
          <p:nvPr/>
        </p:nvSpPr>
        <p:spPr>
          <a:xfrm>
            <a:off x="4818888" y="4050792"/>
            <a:ext cx="3977640" cy="237744"/>
          </a:xfrm>
          <a:prstGeom prst="rect">
            <a:avLst/>
          </a:prstGeom>
          <a:noFill/>
          <a:ln/>
        </p:spPr>
        <p:txBody>
          <a:bodyPr wrap="square" lIns="0" tIns="0" rIns="0" bIns="0" rtlCol="0" anchor="ctr"/>
          <a:lstStyle/>
          <a:p>
            <a:pPr marL="0" indent="0">
              <a:buNone/>
            </a:pPr>
            <a:r>
              <a:rPr lang="en-US" sz="900" i="1" dirty="0">
                <a:solidFill>
                  <a:srgbClr val="1A6B3C"/>
                </a:solidFill>
                <a:latin typeface="Calibri" pitchFamily="34" charset="0"/>
                <a:ea typeface="Calibri" pitchFamily="34" charset="-122"/>
                <a:cs typeface="Calibri" pitchFamily="34" charset="-120"/>
              </a:rPr>
              <a:t>When to use: Risk score 1-8. Document the acceptance. Revisit quarterly. Never accept silently.</a:t>
            </a:r>
            <a:endParaRPr lang="en-US" sz="900" dirty="0"/>
          </a:p>
        </p:txBody>
      </p:sp>
      <p:sp>
        <p:nvSpPr>
          <p:cNvPr id="42" name="Text 40"/>
          <p:cNvSpPr/>
          <p:nvPr/>
        </p:nvSpPr>
        <p:spPr>
          <a:xfrm>
            <a:off x="4818888" y="4297680"/>
            <a:ext cx="3977640" cy="320040"/>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Example: Board formally notes currency fluctuation risk on minor vendor contracts and accepts it.</a:t>
            </a:r>
            <a:endParaRPr lang="en-US" sz="850" dirty="0"/>
          </a:p>
        </p:txBody>
      </p:sp>
      <p:sp>
        <p:nvSpPr>
          <p:cNvPr id="43" name="Shape 41"/>
          <p:cNvSpPr/>
          <p:nvPr/>
        </p:nvSpPr>
        <p:spPr>
          <a:xfrm>
            <a:off x="274320" y="4608576"/>
            <a:ext cx="8595360" cy="201168"/>
          </a:xfrm>
          <a:prstGeom prst="rect">
            <a:avLst/>
          </a:prstGeom>
          <a:solidFill>
            <a:srgbClr val="1C1C2E"/>
          </a:solidFill>
          <a:ln w="12700">
            <a:solidFill>
              <a:srgbClr val="1C1C2E"/>
            </a:solidFill>
            <a:prstDash val="solid"/>
          </a:ln>
        </p:spPr>
      </p:sp>
      <p:sp>
        <p:nvSpPr>
          <p:cNvPr id="44" name="Text 42"/>
          <p:cNvSpPr/>
          <p:nvPr/>
        </p:nvSpPr>
        <p:spPr>
          <a:xfrm>
            <a:off x="347472" y="4608576"/>
            <a:ext cx="8412480" cy="201168"/>
          </a:xfrm>
          <a:prstGeom prst="rect">
            <a:avLst/>
          </a:prstGeom>
          <a:noFill/>
          <a:ln/>
        </p:spPr>
        <p:txBody>
          <a:bodyPr wrap="square" lIns="0" tIns="0" rIns="0" bIns="0" rtlCol="0" anchor="ctr"/>
          <a:lstStyle/>
          <a:p>
            <a:pPr marL="0" indent="0" algn="ctr">
              <a:buNone/>
            </a:pPr>
            <a:r>
              <a:rPr lang="en-US" sz="900" b="1" dirty="0">
                <a:solidFill>
                  <a:srgbClr val="C97D1B"/>
                </a:solidFill>
              </a:rPr>
              <a:t>Executive Rule: Every risk must be formally assigned one of these four responses. "We will think about it" is not a risk response.</a:t>
            </a:r>
            <a:endParaRPr lang="en-US" sz="900" dirty="0"/>
          </a:p>
        </p:txBody>
      </p:sp>
      <p:sp>
        <p:nvSpPr>
          <p:cNvPr id="45" name="Shape 43"/>
          <p:cNvSpPr/>
          <p:nvPr/>
        </p:nvSpPr>
        <p:spPr>
          <a:xfrm>
            <a:off x="0" y="4828032"/>
            <a:ext cx="9144000" cy="315468"/>
          </a:xfrm>
          <a:prstGeom prst="rect">
            <a:avLst/>
          </a:prstGeom>
          <a:solidFill>
            <a:srgbClr val="0D1321"/>
          </a:solidFill>
          <a:ln w="12700">
            <a:solidFill>
              <a:srgbClr val="0D1321"/>
            </a:solidFill>
            <a:prstDash val="solid"/>
          </a:ln>
        </p:spPr>
      </p:sp>
      <p:sp>
        <p:nvSpPr>
          <p:cNvPr id="46" name="Text 44"/>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8B1A1A"/>
          </a:solidFill>
          <a:ln w="12700">
            <a:solidFill>
              <a:srgbClr val="8B1A1A"/>
            </a:solidFill>
            <a:prstDash val="solid"/>
          </a:ln>
        </p:spPr>
      </p:sp>
      <p:sp>
        <p:nvSpPr>
          <p:cNvPr id="3" name="Shape 1"/>
          <p:cNvSpPr/>
          <p:nvPr/>
        </p:nvSpPr>
        <p:spPr>
          <a:xfrm>
            <a:off x="0" y="960120"/>
            <a:ext cx="9144000" cy="50292"/>
          </a:xfrm>
          <a:prstGeom prst="rect">
            <a:avLst/>
          </a:prstGeom>
          <a:solidFill>
            <a:srgbClr val="8B1A1A"/>
          </a:solidFill>
          <a:ln w="12700">
            <a:solidFill>
              <a:srgbClr val="8B1A1A"/>
            </a:solidFill>
            <a:prstDash val="solid"/>
          </a:ln>
        </p:spPr>
      </p:sp>
      <p:sp>
        <p:nvSpPr>
          <p:cNvPr id="4" name="Text 2"/>
          <p:cNvSpPr/>
          <p:nvPr/>
        </p:nvSpPr>
        <p:spPr>
          <a:xfrm>
            <a:off x="274320" y="73152"/>
            <a:ext cx="502920" cy="320040"/>
          </a:xfrm>
          <a:prstGeom prst="rect">
            <a:avLst/>
          </a:prstGeom>
          <a:noFill/>
          <a:ln/>
        </p:spPr>
        <p:txBody>
          <a:bodyPr wrap="square" lIns="0" tIns="0" rIns="0" bIns="0" rtlCol="0" anchor="ctr"/>
          <a:lstStyle/>
          <a:p>
            <a:pPr marL="0" indent="0">
              <a:buNone/>
            </a:pPr>
            <a:r>
              <a:rPr lang="en-US" sz="1000" b="1" dirty="0">
                <a:solidFill>
                  <a:srgbClr val="C97D1B"/>
                </a:solidFill>
              </a:rPr>
              <a:t>07A</a:t>
            </a:r>
            <a:endParaRPr lang="en-US" sz="1000" dirty="0"/>
          </a:p>
        </p:txBody>
      </p:sp>
      <p:sp>
        <p:nvSpPr>
          <p:cNvPr id="5" name="Text 3"/>
          <p:cNvSpPr/>
          <p:nvPr/>
        </p:nvSpPr>
        <p:spPr>
          <a:xfrm>
            <a:off x="274320" y="384048"/>
            <a:ext cx="8595360" cy="502920"/>
          </a:xfrm>
          <a:prstGeom prst="rect">
            <a:avLst/>
          </a:prstGeom>
          <a:noFill/>
          <a:ln/>
        </p:spPr>
        <p:txBody>
          <a:bodyPr wrap="square" lIns="0" tIns="0" rIns="0" bIns="0" rtlCol="0" anchor="ctr"/>
          <a:lstStyle/>
          <a:p>
            <a:pPr marL="0" indent="0">
              <a:buNone/>
            </a:pPr>
            <a:r>
              <a:rPr lang="en-US" sz="2500" b="1" dirty="0">
                <a:solidFill>
                  <a:srgbClr val="FFFFFF"/>
                </a:solidFill>
                <a:latin typeface="Cambria" pitchFamily="34" charset="0"/>
                <a:ea typeface="Cambria" pitchFamily="34" charset="-122"/>
                <a:cs typeface="Cambria" pitchFamily="34" charset="-120"/>
              </a:rPr>
              <a:t>Case Study: The Nakumatt Collapse — East Africa (2017)</a:t>
            </a:r>
            <a:endParaRPr lang="en-US" sz="2500" dirty="0"/>
          </a:p>
        </p:txBody>
      </p:sp>
      <p:sp>
        <p:nvSpPr>
          <p:cNvPr id="6" name="Text 4"/>
          <p:cNvSpPr/>
          <p:nvPr/>
        </p:nvSpPr>
        <p:spPr>
          <a:xfrm>
            <a:off x="274320" y="1042416"/>
            <a:ext cx="8595360" cy="256032"/>
          </a:xfrm>
          <a:prstGeom prst="rect">
            <a:avLst/>
          </a:prstGeom>
          <a:noFill/>
          <a:ln/>
        </p:spPr>
        <p:txBody>
          <a:bodyPr wrap="square" lIns="0" tIns="0" rIns="0" bIns="0" rtlCol="0" anchor="ctr"/>
          <a:lstStyle/>
          <a:p>
            <a:pPr marL="0" indent="0">
              <a:buNone/>
            </a:pPr>
            <a:r>
              <a:rPr lang="en-US" sz="1100" i="1" dirty="0">
                <a:solidFill>
                  <a:srgbClr val="7A8599"/>
                </a:solidFill>
              </a:rPr>
              <a:t>Once the largest retailer in East Africa. 65 stores. 14,000+ employees. Collapsed in 24 months.</a:t>
            </a:r>
            <a:endParaRPr lang="en-US" sz="1100" dirty="0"/>
          </a:p>
        </p:txBody>
      </p:sp>
      <p:sp>
        <p:nvSpPr>
          <p:cNvPr id="7" name="Shape 5"/>
          <p:cNvSpPr/>
          <p:nvPr/>
        </p:nvSpPr>
        <p:spPr>
          <a:xfrm>
            <a:off x="274320" y="1371600"/>
            <a:ext cx="2011680" cy="320040"/>
          </a:xfrm>
          <a:prstGeom prst="rect">
            <a:avLst/>
          </a:prstGeom>
          <a:solidFill>
            <a:srgbClr val="8B1A1A"/>
          </a:solidFill>
          <a:ln w="12700">
            <a:solidFill>
              <a:srgbClr val="8B1A1A"/>
            </a:solidFill>
            <a:prstDash val="solid"/>
          </a:ln>
        </p:spPr>
      </p:sp>
      <p:sp>
        <p:nvSpPr>
          <p:cNvPr id="8" name="Text 6"/>
          <p:cNvSpPr/>
          <p:nvPr/>
        </p:nvSpPr>
        <p:spPr>
          <a:xfrm>
            <a:off x="274320" y="1371600"/>
            <a:ext cx="2011680" cy="320040"/>
          </a:xfrm>
          <a:prstGeom prst="rect">
            <a:avLst/>
          </a:prstGeom>
          <a:noFill/>
          <a:ln/>
        </p:spPr>
        <p:txBody>
          <a:bodyPr wrap="square" lIns="0" tIns="0" rIns="0" bIns="0" rtlCol="0" anchor="ctr"/>
          <a:lstStyle/>
          <a:p>
            <a:pPr marL="0" indent="0" algn="ctr">
              <a:buNone/>
            </a:pPr>
            <a:r>
              <a:rPr lang="en-US" sz="1300" b="1" dirty="0">
                <a:solidFill>
                  <a:srgbClr val="FFFFFF"/>
                </a:solidFill>
              </a:rPr>
              <a:t>2015</a:t>
            </a:r>
            <a:endParaRPr lang="en-US" sz="1300" dirty="0"/>
          </a:p>
        </p:txBody>
      </p:sp>
      <p:sp>
        <p:nvSpPr>
          <p:cNvPr id="9" name="Shape 7"/>
          <p:cNvSpPr/>
          <p:nvPr/>
        </p:nvSpPr>
        <p:spPr>
          <a:xfrm>
            <a:off x="274320" y="1691640"/>
            <a:ext cx="2011680" cy="777240"/>
          </a:xfrm>
          <a:prstGeom prst="rect">
            <a:avLst/>
          </a:prstGeom>
          <a:solidFill>
            <a:srgbClr val="F0F4F8"/>
          </a:solidFill>
          <a:ln w="12700">
            <a:solidFill>
              <a:srgbClr val="D0D8E4"/>
            </a:solidFill>
            <a:prstDash val="solid"/>
          </a:ln>
        </p:spPr>
      </p:sp>
      <p:sp>
        <p:nvSpPr>
          <p:cNvPr id="10" name="Text 8"/>
          <p:cNvSpPr/>
          <p:nvPr/>
        </p:nvSpPr>
        <p:spPr>
          <a:xfrm>
            <a:off x="347472" y="1719072"/>
            <a:ext cx="1883664" cy="713232"/>
          </a:xfrm>
          <a:prstGeom prst="rect">
            <a:avLst/>
          </a:prstGeom>
          <a:noFill/>
          <a:ln/>
        </p:spPr>
        <p:txBody>
          <a:bodyPr wrap="square" lIns="0" tIns="0" rIns="0" bIns="0" rtlCol="0" anchor="ctr"/>
          <a:lstStyle/>
          <a:p>
            <a:pPr marL="0" indent="0">
              <a:buNone/>
            </a:pPr>
            <a:r>
              <a:rPr lang="en-US" sz="900" dirty="0">
                <a:solidFill>
                  <a:srgbClr val="1C1C2E"/>
                </a:solidFill>
                <a:latin typeface="Calibri" pitchFamily="34" charset="0"/>
                <a:ea typeface="Calibri" pitchFamily="34" charset="-122"/>
                <a:cs typeface="Calibri" pitchFamily="34" charset="-120"/>
              </a:rPr>
              <a:t>Rapid expansion financed by supplier credit. Debt begins accumulating silently.</a:t>
            </a:r>
            <a:endParaRPr lang="en-US" sz="900" dirty="0"/>
          </a:p>
        </p:txBody>
      </p:sp>
      <p:sp>
        <p:nvSpPr>
          <p:cNvPr id="11" name="Shape 9"/>
          <p:cNvSpPr/>
          <p:nvPr/>
        </p:nvSpPr>
        <p:spPr>
          <a:xfrm>
            <a:off x="2286000" y="1481328"/>
            <a:ext cx="155448" cy="109728"/>
          </a:xfrm>
          <a:prstGeom prst="rect">
            <a:avLst/>
          </a:prstGeom>
          <a:solidFill>
            <a:srgbClr val="7A8599"/>
          </a:solidFill>
          <a:ln w="12700">
            <a:solidFill>
              <a:srgbClr val="7A8599"/>
            </a:solidFill>
            <a:prstDash val="solid"/>
          </a:ln>
        </p:spPr>
      </p:sp>
      <p:sp>
        <p:nvSpPr>
          <p:cNvPr id="12" name="Shape 10"/>
          <p:cNvSpPr/>
          <p:nvPr/>
        </p:nvSpPr>
        <p:spPr>
          <a:xfrm>
            <a:off x="2441448" y="1371600"/>
            <a:ext cx="2011680" cy="320040"/>
          </a:xfrm>
          <a:prstGeom prst="rect">
            <a:avLst/>
          </a:prstGeom>
          <a:solidFill>
            <a:srgbClr val="8B1A1A"/>
          </a:solidFill>
          <a:ln w="12700">
            <a:solidFill>
              <a:srgbClr val="8B1A1A"/>
            </a:solidFill>
            <a:prstDash val="solid"/>
          </a:ln>
        </p:spPr>
      </p:sp>
      <p:sp>
        <p:nvSpPr>
          <p:cNvPr id="13" name="Text 11"/>
          <p:cNvSpPr/>
          <p:nvPr/>
        </p:nvSpPr>
        <p:spPr>
          <a:xfrm>
            <a:off x="2441448" y="1371600"/>
            <a:ext cx="2011680" cy="320040"/>
          </a:xfrm>
          <a:prstGeom prst="rect">
            <a:avLst/>
          </a:prstGeom>
          <a:noFill/>
          <a:ln/>
        </p:spPr>
        <p:txBody>
          <a:bodyPr wrap="square" lIns="0" tIns="0" rIns="0" bIns="0" rtlCol="0" anchor="ctr"/>
          <a:lstStyle/>
          <a:p>
            <a:pPr marL="0" indent="0" algn="ctr">
              <a:buNone/>
            </a:pPr>
            <a:r>
              <a:rPr lang="en-US" sz="1300" b="1" dirty="0">
                <a:solidFill>
                  <a:srgbClr val="FFFFFF"/>
                </a:solidFill>
              </a:rPr>
              <a:t>2016</a:t>
            </a:r>
            <a:endParaRPr lang="en-US" sz="1300" dirty="0"/>
          </a:p>
        </p:txBody>
      </p:sp>
      <p:sp>
        <p:nvSpPr>
          <p:cNvPr id="14" name="Shape 12"/>
          <p:cNvSpPr/>
          <p:nvPr/>
        </p:nvSpPr>
        <p:spPr>
          <a:xfrm>
            <a:off x="2441448" y="1691640"/>
            <a:ext cx="2011680" cy="777240"/>
          </a:xfrm>
          <a:prstGeom prst="rect">
            <a:avLst/>
          </a:prstGeom>
          <a:solidFill>
            <a:srgbClr val="F0F4F8"/>
          </a:solidFill>
          <a:ln w="12700">
            <a:solidFill>
              <a:srgbClr val="D0D8E4"/>
            </a:solidFill>
            <a:prstDash val="solid"/>
          </a:ln>
        </p:spPr>
      </p:sp>
      <p:sp>
        <p:nvSpPr>
          <p:cNvPr id="15" name="Text 13"/>
          <p:cNvSpPr/>
          <p:nvPr/>
        </p:nvSpPr>
        <p:spPr>
          <a:xfrm>
            <a:off x="2514600" y="1719072"/>
            <a:ext cx="1883664" cy="713232"/>
          </a:xfrm>
          <a:prstGeom prst="rect">
            <a:avLst/>
          </a:prstGeom>
          <a:noFill/>
          <a:ln/>
        </p:spPr>
        <p:txBody>
          <a:bodyPr wrap="square" lIns="0" tIns="0" rIns="0" bIns="0" rtlCol="0" anchor="ctr"/>
          <a:lstStyle/>
          <a:p>
            <a:pPr marL="0" indent="0">
              <a:buNone/>
            </a:pPr>
            <a:r>
              <a:rPr lang="en-US" sz="900" dirty="0">
                <a:solidFill>
                  <a:srgbClr val="1C1C2E"/>
                </a:solidFill>
                <a:latin typeface="Calibri" pitchFamily="34" charset="0"/>
                <a:ea typeface="Calibri" pitchFamily="34" charset="-122"/>
                <a:cs typeface="Calibri" pitchFamily="34" charset="-120"/>
              </a:rPr>
              <a:t>Suppliers begin receiving late payments. Shelves start showing gaps. Denial from leadership.</a:t>
            </a:r>
            <a:endParaRPr lang="en-US" sz="900" dirty="0"/>
          </a:p>
        </p:txBody>
      </p:sp>
      <p:sp>
        <p:nvSpPr>
          <p:cNvPr id="16" name="Shape 14"/>
          <p:cNvSpPr/>
          <p:nvPr/>
        </p:nvSpPr>
        <p:spPr>
          <a:xfrm>
            <a:off x="4453128" y="1481328"/>
            <a:ext cx="155448" cy="109728"/>
          </a:xfrm>
          <a:prstGeom prst="rect">
            <a:avLst/>
          </a:prstGeom>
          <a:solidFill>
            <a:srgbClr val="7A8599"/>
          </a:solidFill>
          <a:ln w="12700">
            <a:solidFill>
              <a:srgbClr val="7A8599"/>
            </a:solidFill>
            <a:prstDash val="solid"/>
          </a:ln>
        </p:spPr>
      </p:sp>
      <p:sp>
        <p:nvSpPr>
          <p:cNvPr id="17" name="Shape 15"/>
          <p:cNvSpPr/>
          <p:nvPr/>
        </p:nvSpPr>
        <p:spPr>
          <a:xfrm>
            <a:off x="4608576" y="1371600"/>
            <a:ext cx="2011680" cy="320040"/>
          </a:xfrm>
          <a:prstGeom prst="rect">
            <a:avLst/>
          </a:prstGeom>
          <a:solidFill>
            <a:srgbClr val="8B1A1A"/>
          </a:solidFill>
          <a:ln w="12700">
            <a:solidFill>
              <a:srgbClr val="8B1A1A"/>
            </a:solidFill>
            <a:prstDash val="solid"/>
          </a:ln>
        </p:spPr>
      </p:sp>
      <p:sp>
        <p:nvSpPr>
          <p:cNvPr id="18" name="Text 16"/>
          <p:cNvSpPr/>
          <p:nvPr/>
        </p:nvSpPr>
        <p:spPr>
          <a:xfrm>
            <a:off x="4608576" y="1371600"/>
            <a:ext cx="2011680" cy="320040"/>
          </a:xfrm>
          <a:prstGeom prst="rect">
            <a:avLst/>
          </a:prstGeom>
          <a:noFill/>
          <a:ln/>
        </p:spPr>
        <p:txBody>
          <a:bodyPr wrap="square" lIns="0" tIns="0" rIns="0" bIns="0" rtlCol="0" anchor="ctr"/>
          <a:lstStyle/>
          <a:p>
            <a:pPr marL="0" indent="0" algn="ctr">
              <a:buNone/>
            </a:pPr>
            <a:r>
              <a:rPr lang="en-US" sz="1300" b="1" dirty="0">
                <a:solidFill>
                  <a:srgbClr val="FFFFFF"/>
                </a:solidFill>
              </a:rPr>
              <a:t>2017</a:t>
            </a:r>
            <a:endParaRPr lang="en-US" sz="1300" dirty="0"/>
          </a:p>
        </p:txBody>
      </p:sp>
      <p:sp>
        <p:nvSpPr>
          <p:cNvPr id="19" name="Shape 17"/>
          <p:cNvSpPr/>
          <p:nvPr/>
        </p:nvSpPr>
        <p:spPr>
          <a:xfrm>
            <a:off x="4608576" y="1691640"/>
            <a:ext cx="2011680" cy="777240"/>
          </a:xfrm>
          <a:prstGeom prst="rect">
            <a:avLst/>
          </a:prstGeom>
          <a:solidFill>
            <a:srgbClr val="F0F4F8"/>
          </a:solidFill>
          <a:ln w="12700">
            <a:solidFill>
              <a:srgbClr val="D0D8E4"/>
            </a:solidFill>
            <a:prstDash val="solid"/>
          </a:ln>
        </p:spPr>
      </p:sp>
      <p:sp>
        <p:nvSpPr>
          <p:cNvPr id="20" name="Text 18"/>
          <p:cNvSpPr/>
          <p:nvPr/>
        </p:nvSpPr>
        <p:spPr>
          <a:xfrm>
            <a:off x="4681728" y="1719072"/>
            <a:ext cx="1883664" cy="713232"/>
          </a:xfrm>
          <a:prstGeom prst="rect">
            <a:avLst/>
          </a:prstGeom>
          <a:noFill/>
          <a:ln/>
        </p:spPr>
        <p:txBody>
          <a:bodyPr wrap="square" lIns="0" tIns="0" rIns="0" bIns="0" rtlCol="0" anchor="ctr"/>
          <a:lstStyle/>
          <a:p>
            <a:pPr marL="0" indent="0">
              <a:buNone/>
            </a:pPr>
            <a:r>
              <a:rPr lang="en-US" sz="900" dirty="0">
                <a:solidFill>
                  <a:srgbClr val="1C1C2E"/>
                </a:solidFill>
                <a:latin typeface="Calibri" pitchFamily="34" charset="0"/>
                <a:ea typeface="Calibri" pitchFamily="34" charset="-122"/>
                <a:cs typeface="Calibri" pitchFamily="34" charset="-120"/>
              </a:rPr>
              <a:t>Suppliers halt deliveries. Landlords seek eviction. Administration filed.</a:t>
            </a:r>
            <a:endParaRPr lang="en-US" sz="900" dirty="0"/>
          </a:p>
        </p:txBody>
      </p:sp>
      <p:sp>
        <p:nvSpPr>
          <p:cNvPr id="21" name="Shape 19"/>
          <p:cNvSpPr/>
          <p:nvPr/>
        </p:nvSpPr>
        <p:spPr>
          <a:xfrm>
            <a:off x="6620256" y="1481328"/>
            <a:ext cx="155448" cy="109728"/>
          </a:xfrm>
          <a:prstGeom prst="rect">
            <a:avLst/>
          </a:prstGeom>
          <a:solidFill>
            <a:srgbClr val="7A8599"/>
          </a:solidFill>
          <a:ln w="12700">
            <a:solidFill>
              <a:srgbClr val="7A8599"/>
            </a:solidFill>
            <a:prstDash val="solid"/>
          </a:ln>
        </p:spPr>
      </p:sp>
      <p:sp>
        <p:nvSpPr>
          <p:cNvPr id="22" name="Shape 20"/>
          <p:cNvSpPr/>
          <p:nvPr/>
        </p:nvSpPr>
        <p:spPr>
          <a:xfrm>
            <a:off x="6775704" y="1371600"/>
            <a:ext cx="2011680" cy="320040"/>
          </a:xfrm>
          <a:prstGeom prst="rect">
            <a:avLst/>
          </a:prstGeom>
          <a:solidFill>
            <a:srgbClr val="8B1A1A"/>
          </a:solidFill>
          <a:ln w="12700">
            <a:solidFill>
              <a:srgbClr val="8B1A1A"/>
            </a:solidFill>
            <a:prstDash val="solid"/>
          </a:ln>
        </p:spPr>
      </p:sp>
      <p:sp>
        <p:nvSpPr>
          <p:cNvPr id="23" name="Text 21"/>
          <p:cNvSpPr/>
          <p:nvPr/>
        </p:nvSpPr>
        <p:spPr>
          <a:xfrm>
            <a:off x="6775704" y="1371600"/>
            <a:ext cx="2011680" cy="320040"/>
          </a:xfrm>
          <a:prstGeom prst="rect">
            <a:avLst/>
          </a:prstGeom>
          <a:noFill/>
          <a:ln/>
        </p:spPr>
        <p:txBody>
          <a:bodyPr wrap="square" lIns="0" tIns="0" rIns="0" bIns="0" rtlCol="0" anchor="ctr"/>
          <a:lstStyle/>
          <a:p>
            <a:pPr marL="0" indent="0" algn="ctr">
              <a:buNone/>
            </a:pPr>
            <a:r>
              <a:rPr lang="en-US" sz="1300" b="1" dirty="0">
                <a:solidFill>
                  <a:srgbClr val="FFFFFF"/>
                </a:solidFill>
              </a:rPr>
              <a:t>2018</a:t>
            </a:r>
            <a:endParaRPr lang="en-US" sz="1300" dirty="0"/>
          </a:p>
        </p:txBody>
      </p:sp>
      <p:sp>
        <p:nvSpPr>
          <p:cNvPr id="24" name="Shape 22"/>
          <p:cNvSpPr/>
          <p:nvPr/>
        </p:nvSpPr>
        <p:spPr>
          <a:xfrm>
            <a:off x="6775704" y="1691640"/>
            <a:ext cx="2011680" cy="777240"/>
          </a:xfrm>
          <a:prstGeom prst="rect">
            <a:avLst/>
          </a:prstGeom>
          <a:solidFill>
            <a:srgbClr val="F0F4F8"/>
          </a:solidFill>
          <a:ln w="12700">
            <a:solidFill>
              <a:srgbClr val="D0D8E4"/>
            </a:solidFill>
            <a:prstDash val="solid"/>
          </a:ln>
        </p:spPr>
      </p:sp>
      <p:sp>
        <p:nvSpPr>
          <p:cNvPr id="25" name="Text 23"/>
          <p:cNvSpPr/>
          <p:nvPr/>
        </p:nvSpPr>
        <p:spPr>
          <a:xfrm>
            <a:off x="6848856" y="1719072"/>
            <a:ext cx="1883664" cy="713232"/>
          </a:xfrm>
          <a:prstGeom prst="rect">
            <a:avLst/>
          </a:prstGeom>
          <a:noFill/>
          <a:ln/>
        </p:spPr>
        <p:txBody>
          <a:bodyPr wrap="square" lIns="0" tIns="0" rIns="0" bIns="0" rtlCol="0" anchor="ctr"/>
          <a:lstStyle/>
          <a:p>
            <a:pPr marL="0" indent="0">
              <a:buNone/>
            </a:pPr>
            <a:r>
              <a:rPr lang="en-US" sz="900" dirty="0">
                <a:solidFill>
                  <a:srgbClr val="1C1C2E"/>
                </a:solidFill>
                <a:latin typeface="Calibri" pitchFamily="34" charset="0"/>
                <a:ea typeface="Calibri" pitchFamily="34" charset="-122"/>
                <a:cs typeface="Calibri" pitchFamily="34" charset="-120"/>
              </a:rPr>
              <a:t>Final stores close. KCB, Equity &amp; suppliers absorb billions in losses.</a:t>
            </a:r>
            <a:endParaRPr lang="en-US" sz="900" dirty="0"/>
          </a:p>
        </p:txBody>
      </p:sp>
      <p:sp>
        <p:nvSpPr>
          <p:cNvPr id="26" name="Shape 24"/>
          <p:cNvSpPr/>
          <p:nvPr/>
        </p:nvSpPr>
        <p:spPr>
          <a:xfrm>
            <a:off x="274320" y="2606040"/>
            <a:ext cx="4114800" cy="320040"/>
          </a:xfrm>
          <a:prstGeom prst="rect">
            <a:avLst/>
          </a:prstGeom>
          <a:solidFill>
            <a:srgbClr val="1C1C2E"/>
          </a:solidFill>
          <a:ln w="12700">
            <a:solidFill>
              <a:srgbClr val="1C1C2E"/>
            </a:solidFill>
            <a:prstDash val="solid"/>
          </a:ln>
        </p:spPr>
      </p:sp>
      <p:sp>
        <p:nvSpPr>
          <p:cNvPr id="27" name="Text 25"/>
          <p:cNvSpPr/>
          <p:nvPr/>
        </p:nvSpPr>
        <p:spPr>
          <a:xfrm>
            <a:off x="274320" y="2606040"/>
            <a:ext cx="4114800" cy="320040"/>
          </a:xfrm>
          <a:prstGeom prst="rect">
            <a:avLst/>
          </a:prstGeom>
          <a:noFill/>
          <a:ln/>
        </p:spPr>
        <p:txBody>
          <a:bodyPr wrap="square" lIns="0" tIns="0" rIns="0" bIns="0" rtlCol="0" anchor="ctr"/>
          <a:lstStyle/>
          <a:p>
            <a:pPr marL="0" indent="0" algn="ctr">
              <a:buNone/>
            </a:pPr>
            <a:r>
              <a:rPr lang="en-US" sz="1100" b="1" dirty="0">
                <a:solidFill>
                  <a:srgbClr val="C97D1B"/>
                </a:solidFill>
              </a:rPr>
              <a:t>Iceberg Analysis of the Failure</a:t>
            </a:r>
            <a:endParaRPr lang="en-US" sz="1100" dirty="0"/>
          </a:p>
        </p:txBody>
      </p:sp>
      <p:sp>
        <p:nvSpPr>
          <p:cNvPr id="28" name="Shape 26"/>
          <p:cNvSpPr/>
          <p:nvPr/>
        </p:nvSpPr>
        <p:spPr>
          <a:xfrm>
            <a:off x="274320" y="2980944"/>
            <a:ext cx="4114800" cy="393192"/>
          </a:xfrm>
          <a:prstGeom prst="rect">
            <a:avLst/>
          </a:prstGeom>
          <a:solidFill>
            <a:srgbClr val="F0F4F8"/>
          </a:solidFill>
          <a:ln w="12700">
            <a:solidFill>
              <a:srgbClr val="D0D8E4"/>
            </a:solidFill>
            <a:prstDash val="solid"/>
          </a:ln>
        </p:spPr>
      </p:sp>
      <p:sp>
        <p:nvSpPr>
          <p:cNvPr id="29" name="Shape 27"/>
          <p:cNvSpPr/>
          <p:nvPr/>
        </p:nvSpPr>
        <p:spPr>
          <a:xfrm>
            <a:off x="274320" y="2980944"/>
            <a:ext cx="685800" cy="393192"/>
          </a:xfrm>
          <a:prstGeom prst="rect">
            <a:avLst/>
          </a:prstGeom>
          <a:solidFill>
            <a:srgbClr val="2E4057"/>
          </a:solidFill>
          <a:ln w="12700">
            <a:solidFill>
              <a:srgbClr val="2E4057"/>
            </a:solidFill>
            <a:prstDash val="solid"/>
          </a:ln>
        </p:spPr>
      </p:sp>
      <p:sp>
        <p:nvSpPr>
          <p:cNvPr id="30" name="Text 28"/>
          <p:cNvSpPr/>
          <p:nvPr/>
        </p:nvSpPr>
        <p:spPr>
          <a:xfrm>
            <a:off x="274320" y="2980944"/>
            <a:ext cx="685800" cy="393192"/>
          </a:xfrm>
          <a:prstGeom prst="rect">
            <a:avLst/>
          </a:prstGeom>
          <a:noFill/>
          <a:ln/>
        </p:spPr>
        <p:txBody>
          <a:bodyPr wrap="square" lIns="0" tIns="0" rIns="0" bIns="0" rtlCol="0" anchor="ctr"/>
          <a:lstStyle/>
          <a:p>
            <a:pPr marL="0" indent="0" algn="ctr">
              <a:buNone/>
            </a:pPr>
            <a:r>
              <a:rPr lang="en-US" sz="800" b="1" dirty="0">
                <a:solidFill>
                  <a:srgbClr val="FFFFFF"/>
                </a:solidFill>
              </a:rPr>
              <a:t>Event</a:t>
            </a:r>
            <a:endParaRPr lang="en-US" sz="800" dirty="0"/>
          </a:p>
        </p:txBody>
      </p:sp>
      <p:sp>
        <p:nvSpPr>
          <p:cNvPr id="31" name="Text 29"/>
          <p:cNvSpPr/>
          <p:nvPr/>
        </p:nvSpPr>
        <p:spPr>
          <a:xfrm>
            <a:off x="1005840" y="3017520"/>
            <a:ext cx="3291840" cy="310896"/>
          </a:xfrm>
          <a:prstGeom prst="rect">
            <a:avLst/>
          </a:prstGeom>
          <a:noFill/>
          <a:ln/>
        </p:spPr>
        <p:txBody>
          <a:bodyPr wrap="square" lIns="0" tIns="0" rIns="0" bIns="0" rtlCol="0" anchor="ctr"/>
          <a:lstStyle/>
          <a:p>
            <a:pPr marL="0" indent="0">
              <a:buNone/>
            </a:pPr>
            <a:r>
              <a:rPr lang="en-US" sz="900" dirty="0">
                <a:solidFill>
                  <a:srgbClr val="1C1C2E"/>
                </a:solidFill>
                <a:latin typeface="Calibri" pitchFamily="34" charset="0"/>
                <a:ea typeface="Calibri" pitchFamily="34" charset="-122"/>
                <a:cs typeface="Calibri" pitchFamily="34" charset="-120"/>
              </a:rPr>
              <a:t>Administration filed. Stores closing. Media exposure.</a:t>
            </a:r>
            <a:endParaRPr lang="en-US" sz="900" dirty="0"/>
          </a:p>
        </p:txBody>
      </p:sp>
      <p:sp>
        <p:nvSpPr>
          <p:cNvPr id="32" name="Shape 30"/>
          <p:cNvSpPr/>
          <p:nvPr/>
        </p:nvSpPr>
        <p:spPr>
          <a:xfrm>
            <a:off x="274320" y="3410712"/>
            <a:ext cx="4114800" cy="393192"/>
          </a:xfrm>
          <a:prstGeom prst="rect">
            <a:avLst/>
          </a:prstGeom>
          <a:solidFill>
            <a:srgbClr val="F0F4F8"/>
          </a:solidFill>
          <a:ln w="12700">
            <a:solidFill>
              <a:srgbClr val="D0D8E4"/>
            </a:solidFill>
            <a:prstDash val="solid"/>
          </a:ln>
        </p:spPr>
      </p:sp>
      <p:sp>
        <p:nvSpPr>
          <p:cNvPr id="33" name="Shape 31"/>
          <p:cNvSpPr/>
          <p:nvPr/>
        </p:nvSpPr>
        <p:spPr>
          <a:xfrm>
            <a:off x="274320" y="3410712"/>
            <a:ext cx="685800" cy="393192"/>
          </a:xfrm>
          <a:prstGeom prst="rect">
            <a:avLst/>
          </a:prstGeom>
          <a:solidFill>
            <a:srgbClr val="2E6B9E"/>
          </a:solidFill>
          <a:ln w="12700">
            <a:solidFill>
              <a:srgbClr val="2E6B9E"/>
            </a:solidFill>
            <a:prstDash val="solid"/>
          </a:ln>
        </p:spPr>
      </p:sp>
      <p:sp>
        <p:nvSpPr>
          <p:cNvPr id="34" name="Text 32"/>
          <p:cNvSpPr/>
          <p:nvPr/>
        </p:nvSpPr>
        <p:spPr>
          <a:xfrm>
            <a:off x="274320" y="3410712"/>
            <a:ext cx="685800" cy="393192"/>
          </a:xfrm>
          <a:prstGeom prst="rect">
            <a:avLst/>
          </a:prstGeom>
          <a:noFill/>
          <a:ln/>
        </p:spPr>
        <p:txBody>
          <a:bodyPr wrap="square" lIns="0" tIns="0" rIns="0" bIns="0" rtlCol="0" anchor="ctr"/>
          <a:lstStyle/>
          <a:p>
            <a:pPr marL="0" indent="0" algn="ctr">
              <a:buNone/>
            </a:pPr>
            <a:r>
              <a:rPr lang="en-US" sz="800" b="1" dirty="0">
                <a:solidFill>
                  <a:srgbClr val="FFFFFF"/>
                </a:solidFill>
              </a:rPr>
              <a:t>Pattern</a:t>
            </a:r>
            <a:endParaRPr lang="en-US" sz="800" dirty="0"/>
          </a:p>
        </p:txBody>
      </p:sp>
      <p:sp>
        <p:nvSpPr>
          <p:cNvPr id="35" name="Text 33"/>
          <p:cNvSpPr/>
          <p:nvPr/>
        </p:nvSpPr>
        <p:spPr>
          <a:xfrm>
            <a:off x="1005840" y="3447288"/>
            <a:ext cx="3291840" cy="310896"/>
          </a:xfrm>
          <a:prstGeom prst="rect">
            <a:avLst/>
          </a:prstGeom>
          <a:noFill/>
          <a:ln/>
        </p:spPr>
        <p:txBody>
          <a:bodyPr wrap="square" lIns="0" tIns="0" rIns="0" bIns="0" rtlCol="0" anchor="ctr"/>
          <a:lstStyle/>
          <a:p>
            <a:pPr marL="0" indent="0">
              <a:buNone/>
            </a:pPr>
            <a:r>
              <a:rPr lang="en-US" sz="900" dirty="0">
                <a:solidFill>
                  <a:srgbClr val="1C1C2E"/>
                </a:solidFill>
                <a:latin typeface="Calibri" pitchFamily="34" charset="0"/>
                <a:ea typeface="Calibri" pitchFamily="34" charset="-122"/>
                <a:cs typeface="Calibri" pitchFamily="34" charset="-120"/>
              </a:rPr>
              <a:t>Supplier payments consistently delayed for 18+ months. Inventory gaps normalised.</a:t>
            </a:r>
            <a:endParaRPr lang="en-US" sz="900" dirty="0"/>
          </a:p>
        </p:txBody>
      </p:sp>
      <p:sp>
        <p:nvSpPr>
          <p:cNvPr id="36" name="Shape 34"/>
          <p:cNvSpPr/>
          <p:nvPr/>
        </p:nvSpPr>
        <p:spPr>
          <a:xfrm>
            <a:off x="274320" y="3840480"/>
            <a:ext cx="4114800" cy="393192"/>
          </a:xfrm>
          <a:prstGeom prst="rect">
            <a:avLst/>
          </a:prstGeom>
          <a:solidFill>
            <a:srgbClr val="F0F4F8"/>
          </a:solidFill>
          <a:ln w="12700">
            <a:solidFill>
              <a:srgbClr val="D0D8E4"/>
            </a:solidFill>
            <a:prstDash val="solid"/>
          </a:ln>
        </p:spPr>
      </p:sp>
      <p:sp>
        <p:nvSpPr>
          <p:cNvPr id="37" name="Shape 35"/>
          <p:cNvSpPr/>
          <p:nvPr/>
        </p:nvSpPr>
        <p:spPr>
          <a:xfrm>
            <a:off x="274320" y="3840480"/>
            <a:ext cx="685800" cy="393192"/>
          </a:xfrm>
          <a:prstGeom prst="rect">
            <a:avLst/>
          </a:prstGeom>
          <a:solidFill>
            <a:srgbClr val="1E4D72"/>
          </a:solidFill>
          <a:ln w="12700">
            <a:solidFill>
              <a:srgbClr val="1E4D72"/>
            </a:solidFill>
            <a:prstDash val="solid"/>
          </a:ln>
        </p:spPr>
      </p:sp>
      <p:sp>
        <p:nvSpPr>
          <p:cNvPr id="38" name="Text 36"/>
          <p:cNvSpPr/>
          <p:nvPr/>
        </p:nvSpPr>
        <p:spPr>
          <a:xfrm>
            <a:off x="274320" y="3840480"/>
            <a:ext cx="685800" cy="393192"/>
          </a:xfrm>
          <a:prstGeom prst="rect">
            <a:avLst/>
          </a:prstGeom>
          <a:noFill/>
          <a:ln/>
        </p:spPr>
        <p:txBody>
          <a:bodyPr wrap="square" lIns="0" tIns="0" rIns="0" bIns="0" rtlCol="0" anchor="ctr"/>
          <a:lstStyle/>
          <a:p>
            <a:pPr marL="0" indent="0" algn="ctr">
              <a:buNone/>
            </a:pPr>
            <a:r>
              <a:rPr lang="en-US" sz="800" b="1" dirty="0">
                <a:solidFill>
                  <a:srgbClr val="FFFFFF"/>
                </a:solidFill>
              </a:rPr>
              <a:t>Structure</a:t>
            </a:r>
            <a:endParaRPr lang="en-US" sz="800" dirty="0"/>
          </a:p>
        </p:txBody>
      </p:sp>
      <p:sp>
        <p:nvSpPr>
          <p:cNvPr id="39" name="Text 37"/>
          <p:cNvSpPr/>
          <p:nvPr/>
        </p:nvSpPr>
        <p:spPr>
          <a:xfrm>
            <a:off x="1005840" y="3877056"/>
            <a:ext cx="3291840" cy="310896"/>
          </a:xfrm>
          <a:prstGeom prst="rect">
            <a:avLst/>
          </a:prstGeom>
          <a:noFill/>
          <a:ln/>
        </p:spPr>
        <p:txBody>
          <a:bodyPr wrap="square" lIns="0" tIns="0" rIns="0" bIns="0" rtlCol="0" anchor="ctr"/>
          <a:lstStyle/>
          <a:p>
            <a:pPr marL="0" indent="0">
              <a:buNone/>
            </a:pPr>
            <a:r>
              <a:rPr lang="en-US" sz="900" dirty="0">
                <a:solidFill>
                  <a:srgbClr val="1C1C2E"/>
                </a:solidFill>
                <a:latin typeface="Calibri" pitchFamily="34" charset="0"/>
                <a:ea typeface="Calibri" pitchFamily="34" charset="-122"/>
                <a:cs typeface="Calibri" pitchFamily="34" charset="-120"/>
              </a:rPr>
              <a:t>No treasury function. Growth approved without independent credit risk review. Board lacked retail finance expertise.</a:t>
            </a:r>
            <a:endParaRPr lang="en-US" sz="900" dirty="0"/>
          </a:p>
        </p:txBody>
      </p:sp>
      <p:sp>
        <p:nvSpPr>
          <p:cNvPr id="40" name="Shape 38"/>
          <p:cNvSpPr/>
          <p:nvPr/>
        </p:nvSpPr>
        <p:spPr>
          <a:xfrm>
            <a:off x="274320" y="4270248"/>
            <a:ext cx="4114800" cy="393192"/>
          </a:xfrm>
          <a:prstGeom prst="rect">
            <a:avLst/>
          </a:prstGeom>
          <a:solidFill>
            <a:srgbClr val="F0F4F8"/>
          </a:solidFill>
          <a:ln w="12700">
            <a:solidFill>
              <a:srgbClr val="D0D8E4"/>
            </a:solidFill>
            <a:prstDash val="solid"/>
          </a:ln>
        </p:spPr>
      </p:sp>
      <p:sp>
        <p:nvSpPr>
          <p:cNvPr id="41" name="Shape 39"/>
          <p:cNvSpPr/>
          <p:nvPr/>
        </p:nvSpPr>
        <p:spPr>
          <a:xfrm>
            <a:off x="274320" y="4270248"/>
            <a:ext cx="685800" cy="393192"/>
          </a:xfrm>
          <a:prstGeom prst="rect">
            <a:avLst/>
          </a:prstGeom>
          <a:solidFill>
            <a:srgbClr val="1C1C2E"/>
          </a:solidFill>
          <a:ln w="12700">
            <a:solidFill>
              <a:srgbClr val="1C1C2E"/>
            </a:solidFill>
            <a:prstDash val="solid"/>
          </a:ln>
        </p:spPr>
      </p:sp>
      <p:sp>
        <p:nvSpPr>
          <p:cNvPr id="42" name="Text 40"/>
          <p:cNvSpPr/>
          <p:nvPr/>
        </p:nvSpPr>
        <p:spPr>
          <a:xfrm>
            <a:off x="274320" y="4270248"/>
            <a:ext cx="685800" cy="393192"/>
          </a:xfrm>
          <a:prstGeom prst="rect">
            <a:avLst/>
          </a:prstGeom>
          <a:noFill/>
          <a:ln/>
        </p:spPr>
        <p:txBody>
          <a:bodyPr wrap="square" lIns="0" tIns="0" rIns="0" bIns="0" rtlCol="0" anchor="ctr"/>
          <a:lstStyle/>
          <a:p>
            <a:pPr marL="0" indent="0" algn="ctr">
              <a:buNone/>
            </a:pPr>
            <a:r>
              <a:rPr lang="en-US" sz="800" b="1" dirty="0">
                <a:solidFill>
                  <a:srgbClr val="FFFFFF"/>
                </a:solidFill>
              </a:rPr>
              <a:t>Mental Model</a:t>
            </a:r>
            <a:endParaRPr lang="en-US" sz="800" dirty="0"/>
          </a:p>
        </p:txBody>
      </p:sp>
      <p:sp>
        <p:nvSpPr>
          <p:cNvPr id="43" name="Text 41"/>
          <p:cNvSpPr/>
          <p:nvPr/>
        </p:nvSpPr>
        <p:spPr>
          <a:xfrm>
            <a:off x="1005840" y="4306824"/>
            <a:ext cx="3291840" cy="310896"/>
          </a:xfrm>
          <a:prstGeom prst="rect">
            <a:avLst/>
          </a:prstGeom>
          <a:noFill/>
          <a:ln/>
        </p:spPr>
        <p:txBody>
          <a:bodyPr wrap="square" lIns="0" tIns="0" rIns="0" bIns="0" rtlCol="0" anchor="ctr"/>
          <a:lstStyle/>
          <a:p>
            <a:pPr marL="0" indent="0">
              <a:buNone/>
            </a:pPr>
            <a:r>
              <a:rPr lang="en-US" sz="900" dirty="0">
                <a:solidFill>
                  <a:srgbClr val="1C1C2E"/>
                </a:solidFill>
                <a:latin typeface="Calibri" pitchFamily="34" charset="0"/>
                <a:ea typeface="Calibri" pitchFamily="34" charset="-122"/>
                <a:cs typeface="Calibri" pitchFamily="34" charset="-120"/>
              </a:rPr>
              <a:t>"Expansion is always good." Founder authority supressed dissent. Risk = pessimism in the culture.</a:t>
            </a:r>
            <a:endParaRPr lang="en-US" sz="900" dirty="0"/>
          </a:p>
        </p:txBody>
      </p:sp>
      <p:sp>
        <p:nvSpPr>
          <p:cNvPr id="44" name="Shape 42"/>
          <p:cNvSpPr/>
          <p:nvPr/>
        </p:nvSpPr>
        <p:spPr>
          <a:xfrm>
            <a:off x="4663440" y="2606040"/>
            <a:ext cx="4160520" cy="320040"/>
          </a:xfrm>
          <a:prstGeom prst="rect">
            <a:avLst/>
          </a:prstGeom>
          <a:solidFill>
            <a:srgbClr val="1C1C2E"/>
          </a:solidFill>
          <a:ln w="12700">
            <a:solidFill>
              <a:srgbClr val="1C1C2E"/>
            </a:solidFill>
            <a:prstDash val="solid"/>
          </a:ln>
        </p:spPr>
      </p:sp>
      <p:sp>
        <p:nvSpPr>
          <p:cNvPr id="45" name="Text 43"/>
          <p:cNvSpPr/>
          <p:nvPr/>
        </p:nvSpPr>
        <p:spPr>
          <a:xfrm>
            <a:off x="4663440" y="2606040"/>
            <a:ext cx="4160520" cy="320040"/>
          </a:xfrm>
          <a:prstGeom prst="rect">
            <a:avLst/>
          </a:prstGeom>
          <a:noFill/>
          <a:ln/>
        </p:spPr>
        <p:txBody>
          <a:bodyPr wrap="square" lIns="0" tIns="0" rIns="0" bIns="0" rtlCol="0" anchor="ctr"/>
          <a:lstStyle/>
          <a:p>
            <a:pPr marL="0" indent="0" algn="ctr">
              <a:buNone/>
            </a:pPr>
            <a:r>
              <a:rPr lang="en-US" sz="1100" b="1" dirty="0">
                <a:solidFill>
                  <a:srgbClr val="C97D1B"/>
                </a:solidFill>
              </a:rPr>
              <a:t>What the Risk Matrix Would Have Flagged</a:t>
            </a:r>
            <a:endParaRPr lang="en-US" sz="1100" dirty="0"/>
          </a:p>
        </p:txBody>
      </p:sp>
      <p:graphicFrame>
        <p:nvGraphicFramePr>
          <p:cNvPr id="46" name="Table 0"/>
          <p:cNvGraphicFramePr>
            <a:graphicFrameLocks noGrp="1"/>
          </p:cNvGraphicFramePr>
          <p:nvPr>
            <p:extLst>
              <p:ext uri="{D42A27DB-BD31-4B8C-83A1-F6EECF244321}">
                <p14:modId xmlns:p14="http://schemas.microsoft.com/office/powerpoint/2010/main" val="1579011935"/>
              </p:ext>
            </p:extLst>
          </p:nvPr>
        </p:nvGraphicFramePr>
        <p:xfrm>
          <a:off x="4663440" y="2980944"/>
          <a:ext cx="4160520" cy="1783080"/>
        </p:xfrm>
        <a:graphic>
          <a:graphicData uri="http://schemas.openxmlformats.org/drawingml/2006/table">
            <a:tbl>
              <a:tblPr/>
              <a:tblGrid>
                <a:gridCol w="114300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gridCol w="274320">
                  <a:extLst>
                    <a:ext uri="{9D8B030D-6E8A-4147-A177-3AD203B41FA5}">
                      <a16:colId xmlns:a16="http://schemas.microsoft.com/office/drawing/2014/main" val="20002"/>
                    </a:ext>
                  </a:extLst>
                </a:gridCol>
                <a:gridCol w="502920">
                  <a:extLst>
                    <a:ext uri="{9D8B030D-6E8A-4147-A177-3AD203B41FA5}">
                      <a16:colId xmlns:a16="http://schemas.microsoft.com/office/drawing/2014/main" val="20003"/>
                    </a:ext>
                  </a:extLst>
                </a:gridCol>
                <a:gridCol w="1965960">
                  <a:extLst>
                    <a:ext uri="{9D8B030D-6E8A-4147-A177-3AD203B41FA5}">
                      <a16:colId xmlns:a16="http://schemas.microsoft.com/office/drawing/2014/main" val="20004"/>
                    </a:ext>
                  </a:extLst>
                </a:gridCol>
              </a:tblGrid>
              <a:tr h="356616">
                <a:tc>
                  <a:txBody>
                    <a:bodyPr/>
                    <a:lstStyle/>
                    <a:p>
                      <a:pPr marL="0" indent="0">
                        <a:buNone/>
                      </a:pPr>
                      <a:r>
                        <a:rPr lang="en-US" sz="900" b="1" dirty="0">
                          <a:solidFill>
                            <a:srgbClr val="FFFFFF"/>
                          </a:solidFill>
                        </a:rPr>
                        <a:t>Risk</a:t>
                      </a:r>
                      <a:endParaRPr lang="en-US" sz="9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2E4057"/>
                    </a:solidFill>
                  </a:tcPr>
                </a:tc>
                <a:tc>
                  <a:txBody>
                    <a:bodyPr/>
                    <a:lstStyle/>
                    <a:p>
                      <a:pPr marL="0" indent="0" algn="ctr">
                        <a:buNone/>
                      </a:pPr>
                      <a:r>
                        <a:rPr lang="en-US" sz="900" b="1" dirty="0">
                          <a:solidFill>
                            <a:srgbClr val="FFFFFF"/>
                          </a:solidFill>
                        </a:rPr>
                        <a:t>L</a:t>
                      </a:r>
                      <a:endParaRPr lang="en-US" sz="9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2E4057"/>
                    </a:solidFill>
                  </a:tcPr>
                </a:tc>
                <a:tc>
                  <a:txBody>
                    <a:bodyPr/>
                    <a:lstStyle/>
                    <a:p>
                      <a:pPr marL="0" indent="0" algn="ctr">
                        <a:buNone/>
                      </a:pPr>
                      <a:r>
                        <a:rPr lang="en-US" sz="900" b="1" dirty="0">
                          <a:solidFill>
                            <a:srgbClr val="FFFFFF"/>
                          </a:solidFill>
                        </a:rPr>
                        <a:t>I</a:t>
                      </a:r>
                      <a:endParaRPr lang="en-US" sz="9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2E4057"/>
                    </a:solidFill>
                  </a:tcPr>
                </a:tc>
                <a:tc>
                  <a:txBody>
                    <a:bodyPr/>
                    <a:lstStyle/>
                    <a:p>
                      <a:pPr marL="0" indent="0" algn="ctr">
                        <a:buNone/>
                      </a:pPr>
                      <a:r>
                        <a:rPr lang="en-US" sz="900" b="1" dirty="0">
                          <a:solidFill>
                            <a:srgbClr val="FFFFFF"/>
                          </a:solidFill>
                        </a:rPr>
                        <a:t>Score</a:t>
                      </a:r>
                      <a:endParaRPr lang="en-US" sz="9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2E4057"/>
                    </a:solidFill>
                  </a:tcPr>
                </a:tc>
                <a:tc>
                  <a:txBody>
                    <a:bodyPr/>
                    <a:lstStyle/>
                    <a:p>
                      <a:pPr marL="0" indent="0">
                        <a:buNone/>
                      </a:pPr>
                      <a:r>
                        <a:rPr lang="en-US" sz="900" b="1" dirty="0">
                          <a:solidFill>
                            <a:srgbClr val="FFFFFF"/>
                          </a:solidFill>
                        </a:rPr>
                        <a:t>Response</a:t>
                      </a:r>
                      <a:endParaRPr lang="en-US" sz="9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2E4057"/>
                    </a:solidFill>
                  </a:tcPr>
                </a:tc>
                <a:extLst>
                  <a:ext uri="{0D108BD9-81ED-4DB2-BD59-A6C34878D82A}">
                    <a16:rowId xmlns:a16="http://schemas.microsoft.com/office/drawing/2014/main" val="10000"/>
                  </a:ext>
                </a:extLst>
              </a:tr>
              <a:tr h="356616">
                <a:tc>
                  <a:txBody>
                    <a:bodyPr/>
                    <a:lstStyle/>
                    <a:p>
                      <a:pPr marL="0" indent="0">
                        <a:buNone/>
                      </a:pPr>
                      <a:r>
                        <a:rPr lang="en-US" sz="850" dirty="0">
                          <a:solidFill>
                            <a:srgbClr val="1C1C2E"/>
                          </a:solidFill>
                        </a:rPr>
                        <a:t>Supplier credit overexposure</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850" dirty="0">
                          <a:solidFill>
                            <a:srgbClr val="1C1C2E"/>
                          </a:solidFill>
                        </a:rPr>
                        <a:t>5</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850" dirty="0">
                          <a:solidFill>
                            <a:srgbClr val="1C1C2E"/>
                          </a:solidFill>
                        </a:rPr>
                        <a:t>5</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900" b="1" dirty="0">
                          <a:solidFill>
                            <a:srgbClr val="FFFFFF"/>
                          </a:solidFill>
                        </a:rPr>
                        <a:t>25</a:t>
                      </a:r>
                      <a:endParaRPr lang="en-US" sz="9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8B1A1A"/>
                    </a:solidFill>
                  </a:tcPr>
                </a:tc>
                <a:tc>
                  <a:txBody>
                    <a:bodyPr/>
                    <a:lstStyle/>
                    <a:p>
                      <a:pPr marL="0" indent="0">
                        <a:buNone/>
                      </a:pPr>
                      <a:r>
                        <a:rPr lang="en-US" sz="800" i="1" dirty="0">
                          <a:solidFill>
                            <a:srgbClr val="1C1C2E"/>
                          </a:solidFill>
                        </a:rPr>
                        <a:t>TERMINATE expansion until debt cleared</a:t>
                      </a:r>
                      <a:endParaRPr lang="en-US" sz="8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extLst>
                  <a:ext uri="{0D108BD9-81ED-4DB2-BD59-A6C34878D82A}">
                    <a16:rowId xmlns:a16="http://schemas.microsoft.com/office/drawing/2014/main" val="10001"/>
                  </a:ext>
                </a:extLst>
              </a:tr>
              <a:tr h="356616">
                <a:tc>
                  <a:txBody>
                    <a:bodyPr/>
                    <a:lstStyle/>
                    <a:p>
                      <a:pPr marL="0" indent="0">
                        <a:buNone/>
                      </a:pPr>
                      <a:r>
                        <a:rPr lang="en-US" sz="850" dirty="0">
                          <a:solidFill>
                            <a:srgbClr val="1C1C2E"/>
                          </a:solidFill>
                        </a:rPr>
                        <a:t>No CFO / treasury oversight</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850" dirty="0">
                          <a:solidFill>
                            <a:srgbClr val="1C1C2E"/>
                          </a:solidFill>
                        </a:rPr>
                        <a:t>4</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850" dirty="0">
                          <a:solidFill>
                            <a:srgbClr val="1C1C2E"/>
                          </a:solidFill>
                        </a:rPr>
                        <a:t>5</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900" b="1" dirty="0">
                          <a:solidFill>
                            <a:srgbClr val="FFFFFF"/>
                          </a:solidFill>
                        </a:rPr>
                        <a:t>20</a:t>
                      </a:r>
                      <a:endParaRPr lang="en-US" sz="9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8B1A1A"/>
                    </a:solidFill>
                  </a:tcPr>
                </a:tc>
                <a:tc>
                  <a:txBody>
                    <a:bodyPr/>
                    <a:lstStyle/>
                    <a:p>
                      <a:pPr marL="0" indent="0">
                        <a:buNone/>
                      </a:pPr>
                      <a:r>
                        <a:rPr lang="en-US" sz="800" i="1" dirty="0">
                          <a:solidFill>
                            <a:srgbClr val="1C1C2E"/>
                          </a:solidFill>
                        </a:rPr>
                        <a:t>TREAT — hire independent CFO immediately</a:t>
                      </a:r>
                      <a:endParaRPr lang="en-US" sz="8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extLst>
                  <a:ext uri="{0D108BD9-81ED-4DB2-BD59-A6C34878D82A}">
                    <a16:rowId xmlns:a16="http://schemas.microsoft.com/office/drawing/2014/main" val="10002"/>
                  </a:ext>
                </a:extLst>
              </a:tr>
              <a:tr h="356616">
                <a:tc>
                  <a:txBody>
                    <a:bodyPr/>
                    <a:lstStyle/>
                    <a:p>
                      <a:pPr marL="0" indent="0">
                        <a:buNone/>
                      </a:pPr>
                      <a:r>
                        <a:rPr lang="en-US" sz="850" dirty="0">
                          <a:solidFill>
                            <a:srgbClr val="1C1C2E"/>
                          </a:solidFill>
                        </a:rPr>
                        <a:t>Board lacks sector expertise</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850" dirty="0">
                          <a:solidFill>
                            <a:srgbClr val="1C1C2E"/>
                          </a:solidFill>
                        </a:rPr>
                        <a:t>4</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850" dirty="0">
                          <a:solidFill>
                            <a:srgbClr val="1C1C2E"/>
                          </a:solidFill>
                        </a:rPr>
                        <a:t>4</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900" b="1" dirty="0">
                          <a:solidFill>
                            <a:srgbClr val="FFFFFF"/>
                          </a:solidFill>
                        </a:rPr>
                        <a:t>16</a:t>
                      </a:r>
                      <a:endParaRPr lang="en-US" sz="9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8B1A1A"/>
                    </a:solidFill>
                  </a:tcPr>
                </a:tc>
                <a:tc>
                  <a:txBody>
                    <a:bodyPr/>
                    <a:lstStyle/>
                    <a:p>
                      <a:pPr marL="0" indent="0">
                        <a:buNone/>
                      </a:pPr>
                      <a:r>
                        <a:rPr lang="en-US" sz="800" i="1" dirty="0">
                          <a:solidFill>
                            <a:srgbClr val="1C1C2E"/>
                          </a:solidFill>
                        </a:rPr>
                        <a:t>TREAT — co-opt independent directors</a:t>
                      </a:r>
                      <a:endParaRPr lang="en-US" sz="8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extLst>
                  <a:ext uri="{0D108BD9-81ED-4DB2-BD59-A6C34878D82A}">
                    <a16:rowId xmlns:a16="http://schemas.microsoft.com/office/drawing/2014/main" val="10003"/>
                  </a:ext>
                </a:extLst>
              </a:tr>
              <a:tr h="356616">
                <a:tc>
                  <a:txBody>
                    <a:bodyPr/>
                    <a:lstStyle/>
                    <a:p>
                      <a:pPr marL="0" indent="0">
                        <a:buNone/>
                      </a:pPr>
                      <a:r>
                        <a:rPr lang="en-US" sz="850" dirty="0">
                          <a:solidFill>
                            <a:srgbClr val="1C1C2E"/>
                          </a:solidFill>
                        </a:rPr>
                        <a:t>Lease obligations vs. cash flow</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850" dirty="0">
                          <a:solidFill>
                            <a:srgbClr val="1C1C2E"/>
                          </a:solidFill>
                        </a:rPr>
                        <a:t>3</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850" dirty="0">
                          <a:solidFill>
                            <a:srgbClr val="1C1C2E"/>
                          </a:solidFill>
                        </a:rPr>
                        <a:t>4</a:t>
                      </a:r>
                      <a:endParaRPr lang="en-US" sz="85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tc>
                  <a:txBody>
                    <a:bodyPr/>
                    <a:lstStyle/>
                    <a:p>
                      <a:pPr marL="0" indent="0" algn="ctr">
                        <a:buNone/>
                      </a:pPr>
                      <a:r>
                        <a:rPr lang="en-US" sz="900" b="1" dirty="0">
                          <a:solidFill>
                            <a:srgbClr val="FFFFFF"/>
                          </a:solidFill>
                        </a:rPr>
                        <a:t>12</a:t>
                      </a:r>
                      <a:endParaRPr lang="en-US" sz="9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B5451B"/>
                    </a:solidFill>
                  </a:tcPr>
                </a:tc>
                <a:tc>
                  <a:txBody>
                    <a:bodyPr/>
                    <a:lstStyle/>
                    <a:p>
                      <a:pPr marL="0" indent="0">
                        <a:buNone/>
                      </a:pPr>
                      <a:r>
                        <a:rPr lang="en-US" sz="800" i="1" dirty="0">
                          <a:solidFill>
                            <a:srgbClr val="1C1C2E"/>
                          </a:solidFill>
                        </a:rPr>
                        <a:t>TRANSFER — renegotiate lease structures</a:t>
                      </a:r>
                      <a:endParaRPr lang="en-US" sz="800" dirty="0"/>
                    </a:p>
                  </a:txBody>
                  <a:tcPr>
                    <a:lnL w="6350" cap="flat" cmpd="sng" algn="ctr">
                      <a:solidFill>
                        <a:srgbClr val="D0D8E4"/>
                      </a:solidFill>
                      <a:prstDash val="solid"/>
                      <a:round/>
                      <a:headEnd type="none" w="med" len="med"/>
                      <a:tailEnd type="none" w="med" len="med"/>
                    </a:lnL>
                    <a:lnR w="6350" cap="flat" cmpd="sng" algn="ctr">
                      <a:solidFill>
                        <a:srgbClr val="D0D8E4"/>
                      </a:solidFill>
                      <a:prstDash val="solid"/>
                      <a:round/>
                      <a:headEnd type="none" w="med" len="med"/>
                      <a:tailEnd type="none" w="med" len="med"/>
                    </a:lnR>
                    <a:lnT w="6350" cap="flat" cmpd="sng" algn="ctr">
                      <a:solidFill>
                        <a:srgbClr val="D0D8E4"/>
                      </a:solidFill>
                      <a:prstDash val="solid"/>
                      <a:round/>
                      <a:headEnd type="none" w="med" len="med"/>
                      <a:tailEnd type="none" w="med" len="med"/>
                    </a:lnT>
                    <a:lnB w="6350" cap="flat" cmpd="sng" algn="ctr">
                      <a:solidFill>
                        <a:srgbClr val="D0D8E4"/>
                      </a:solidFill>
                      <a:prstDash val="solid"/>
                      <a:round/>
                      <a:headEnd type="none" w="med" len="med"/>
                      <a:tailEnd type="none" w="med" len="med"/>
                    </a:lnB>
                    <a:solidFill>
                      <a:srgbClr val="F0F4F8"/>
                    </a:solidFill>
                  </a:tcPr>
                </a:tc>
                <a:extLst>
                  <a:ext uri="{0D108BD9-81ED-4DB2-BD59-A6C34878D82A}">
                    <a16:rowId xmlns:a16="http://schemas.microsoft.com/office/drawing/2014/main" val="10004"/>
                  </a:ext>
                </a:extLst>
              </a:tr>
            </a:tbl>
          </a:graphicData>
        </a:graphic>
      </p:graphicFrame>
      <p:sp>
        <p:nvSpPr>
          <p:cNvPr id="47" name="Shape 44"/>
          <p:cNvSpPr/>
          <p:nvPr/>
        </p:nvSpPr>
        <p:spPr>
          <a:xfrm>
            <a:off x="4663440" y="4608576"/>
            <a:ext cx="4160520" cy="201168"/>
          </a:xfrm>
          <a:prstGeom prst="rect">
            <a:avLst/>
          </a:prstGeom>
          <a:solidFill>
            <a:srgbClr val="8B1A1A">
              <a:alpha val="12000"/>
            </a:srgbClr>
          </a:solidFill>
          <a:ln w="12700">
            <a:solidFill>
              <a:srgbClr val="8B1A1A">
                <a:alpha val="40000"/>
              </a:srgbClr>
            </a:solidFill>
            <a:prstDash val="solid"/>
          </a:ln>
        </p:spPr>
      </p:sp>
      <p:sp>
        <p:nvSpPr>
          <p:cNvPr id="48" name="Text 45"/>
          <p:cNvSpPr/>
          <p:nvPr/>
        </p:nvSpPr>
        <p:spPr>
          <a:xfrm>
            <a:off x="4709160" y="4608576"/>
            <a:ext cx="4069080" cy="201168"/>
          </a:xfrm>
          <a:prstGeom prst="rect">
            <a:avLst/>
          </a:prstGeom>
          <a:noFill/>
          <a:ln/>
        </p:spPr>
        <p:txBody>
          <a:bodyPr wrap="square" lIns="0" tIns="0" rIns="0" bIns="0" rtlCol="0" anchor="ctr"/>
          <a:lstStyle/>
          <a:p>
            <a:pPr marL="0" indent="0">
              <a:buNone/>
            </a:pPr>
            <a:r>
              <a:rPr lang="en-US" sz="850" i="1" dirty="0">
                <a:solidFill>
                  <a:srgbClr val="8B1A1A"/>
                </a:solidFill>
              </a:rPr>
              <a:t>Lesson: At score 25, the board had a DUTY to halt expansion. They had the data. They lacked the courage.</a:t>
            </a:r>
            <a:endParaRPr lang="en-US" sz="850" dirty="0"/>
          </a:p>
        </p:txBody>
      </p:sp>
      <p:sp>
        <p:nvSpPr>
          <p:cNvPr id="49" name="Shape 46"/>
          <p:cNvSpPr/>
          <p:nvPr/>
        </p:nvSpPr>
        <p:spPr>
          <a:xfrm>
            <a:off x="0" y="4828032"/>
            <a:ext cx="9144000" cy="315468"/>
          </a:xfrm>
          <a:prstGeom prst="rect">
            <a:avLst/>
          </a:prstGeom>
          <a:solidFill>
            <a:srgbClr val="0D1321"/>
          </a:solidFill>
          <a:ln w="12700">
            <a:solidFill>
              <a:srgbClr val="0D1321"/>
            </a:solidFill>
            <a:prstDash val="solid"/>
          </a:ln>
        </p:spPr>
      </p:sp>
      <p:sp>
        <p:nvSpPr>
          <p:cNvPr id="50" name="Text 47"/>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10">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0D1321"/>
          </a:solidFill>
          <a:ln w="12700">
            <a:solidFill>
              <a:srgbClr val="0D1321"/>
            </a:solidFill>
            <a:prstDash val="solid"/>
          </a:ln>
        </p:spPr>
      </p:sp>
      <p:sp>
        <p:nvSpPr>
          <p:cNvPr id="3" name="Shape 1"/>
          <p:cNvSpPr/>
          <p:nvPr/>
        </p:nvSpPr>
        <p:spPr>
          <a:xfrm>
            <a:off x="0" y="960120"/>
            <a:ext cx="9144000" cy="50292"/>
          </a:xfrm>
          <a:prstGeom prst="rect">
            <a:avLst/>
          </a:prstGeom>
          <a:solidFill>
            <a:srgbClr val="8B1A1A"/>
          </a:solidFill>
          <a:ln w="12700">
            <a:solidFill>
              <a:srgbClr val="8B1A1A"/>
            </a:solidFill>
            <a:prstDash val="solid"/>
          </a:ln>
        </p:spPr>
      </p:sp>
      <p:sp>
        <p:nvSpPr>
          <p:cNvPr id="4" name="Text 2"/>
          <p:cNvSpPr/>
          <p:nvPr/>
        </p:nvSpPr>
        <p:spPr>
          <a:xfrm>
            <a:off x="274320" y="73152"/>
            <a:ext cx="502920" cy="320040"/>
          </a:xfrm>
          <a:prstGeom prst="rect">
            <a:avLst/>
          </a:prstGeom>
          <a:noFill/>
          <a:ln/>
        </p:spPr>
        <p:txBody>
          <a:bodyPr wrap="square" lIns="0" tIns="0" rIns="0" bIns="0" rtlCol="0" anchor="ctr"/>
          <a:lstStyle/>
          <a:p>
            <a:pPr marL="0" indent="0">
              <a:buNone/>
            </a:pPr>
            <a:r>
              <a:rPr lang="en-US" sz="1000" b="1" dirty="0">
                <a:solidFill>
                  <a:srgbClr val="C97D1B"/>
                </a:solidFill>
              </a:rPr>
              <a:t>07B</a:t>
            </a:r>
            <a:endParaRPr lang="en-US" sz="1000" dirty="0"/>
          </a:p>
        </p:txBody>
      </p:sp>
      <p:sp>
        <p:nvSpPr>
          <p:cNvPr id="5" name="Text 3"/>
          <p:cNvSpPr/>
          <p:nvPr/>
        </p:nvSpPr>
        <p:spPr>
          <a:xfrm>
            <a:off x="274320" y="384048"/>
            <a:ext cx="8595360" cy="502920"/>
          </a:xfrm>
          <a:prstGeom prst="rect">
            <a:avLst/>
          </a:prstGeom>
          <a:noFill/>
          <a:ln/>
        </p:spPr>
        <p:txBody>
          <a:bodyPr wrap="square" lIns="0" tIns="0" rIns="0" bIns="0" rtlCol="0" anchor="ctr"/>
          <a:lstStyle/>
          <a:p>
            <a:pPr marL="0" indent="0">
              <a:buNone/>
            </a:pPr>
            <a:r>
              <a:rPr lang="en-US" sz="2500" b="1" dirty="0">
                <a:solidFill>
                  <a:srgbClr val="FFFFFF"/>
                </a:solidFill>
                <a:latin typeface="Cambria" pitchFamily="34" charset="0"/>
                <a:ea typeface="Cambria" pitchFamily="34" charset="-122"/>
                <a:cs typeface="Cambria" pitchFamily="34" charset="-120"/>
              </a:rPr>
              <a:t>Case Study: Boeing 737 MAX — When Risk Culture Fails at the Top</a:t>
            </a:r>
            <a:endParaRPr lang="en-US" sz="2500" dirty="0"/>
          </a:p>
        </p:txBody>
      </p:sp>
      <p:sp>
        <p:nvSpPr>
          <p:cNvPr id="6" name="Text 4"/>
          <p:cNvSpPr/>
          <p:nvPr/>
        </p:nvSpPr>
        <p:spPr>
          <a:xfrm>
            <a:off x="274320" y="1042416"/>
            <a:ext cx="8595360" cy="256032"/>
          </a:xfrm>
          <a:prstGeom prst="rect">
            <a:avLst/>
          </a:prstGeom>
          <a:noFill/>
          <a:ln/>
        </p:spPr>
        <p:txBody>
          <a:bodyPr wrap="square" lIns="0" tIns="0" rIns="0" bIns="0" rtlCol="0" anchor="ctr"/>
          <a:lstStyle/>
          <a:p>
            <a:pPr marL="0" indent="0">
              <a:buNone/>
            </a:pPr>
            <a:r>
              <a:rPr lang="en-US" sz="1100" b="1" dirty="0">
                <a:solidFill>
                  <a:srgbClr val="8B1A1A"/>
                </a:solidFill>
              </a:rPr>
              <a:t>2 crashes. 346 lives lost. $20 billion in losses. The most expensive risk management failure in aviation history.</a:t>
            </a:r>
            <a:endParaRPr lang="en-US" sz="1100" dirty="0"/>
          </a:p>
        </p:txBody>
      </p:sp>
      <p:sp>
        <p:nvSpPr>
          <p:cNvPr id="7" name="Shape 5"/>
          <p:cNvSpPr/>
          <p:nvPr/>
        </p:nvSpPr>
        <p:spPr>
          <a:xfrm>
            <a:off x="274320" y="1389888"/>
            <a:ext cx="4114800" cy="329184"/>
          </a:xfrm>
          <a:prstGeom prst="rect">
            <a:avLst/>
          </a:prstGeom>
          <a:solidFill>
            <a:srgbClr val="1C1C2E"/>
          </a:solidFill>
          <a:ln w="12700">
            <a:solidFill>
              <a:srgbClr val="1C1C2E"/>
            </a:solidFill>
            <a:prstDash val="solid"/>
          </a:ln>
        </p:spPr>
      </p:sp>
      <p:sp>
        <p:nvSpPr>
          <p:cNvPr id="8" name="Text 6"/>
          <p:cNvSpPr/>
          <p:nvPr/>
        </p:nvSpPr>
        <p:spPr>
          <a:xfrm>
            <a:off x="274320" y="1389888"/>
            <a:ext cx="4114800" cy="329184"/>
          </a:xfrm>
          <a:prstGeom prst="rect">
            <a:avLst/>
          </a:prstGeom>
          <a:noFill/>
          <a:ln/>
        </p:spPr>
        <p:txBody>
          <a:bodyPr wrap="square" lIns="0" tIns="0" rIns="0" bIns="0" rtlCol="0" anchor="ctr"/>
          <a:lstStyle/>
          <a:p>
            <a:pPr marL="0" indent="0" algn="ctr">
              <a:buNone/>
            </a:pPr>
            <a:r>
              <a:rPr lang="en-US" sz="1100" b="1" dirty="0">
                <a:solidFill>
                  <a:srgbClr val="C97D1B"/>
                </a:solidFill>
              </a:rPr>
              <a:t>What Happened at the C-Suite Level</a:t>
            </a:r>
            <a:endParaRPr lang="en-US" sz="1100" dirty="0"/>
          </a:p>
        </p:txBody>
      </p:sp>
      <p:sp>
        <p:nvSpPr>
          <p:cNvPr id="9" name="Shape 7"/>
          <p:cNvSpPr/>
          <p:nvPr/>
        </p:nvSpPr>
        <p:spPr>
          <a:xfrm>
            <a:off x="274320" y="1783080"/>
            <a:ext cx="4114800" cy="649224"/>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10" name="Shape 8"/>
          <p:cNvSpPr/>
          <p:nvPr/>
        </p:nvSpPr>
        <p:spPr>
          <a:xfrm>
            <a:off x="320040" y="1965960"/>
            <a:ext cx="292608" cy="292608"/>
          </a:xfrm>
          <a:prstGeom prst="ellipse">
            <a:avLst/>
          </a:prstGeom>
          <a:solidFill>
            <a:srgbClr val="8B1A1A"/>
          </a:solidFill>
          <a:ln w="12700">
            <a:solidFill>
              <a:srgbClr val="8B1A1A"/>
            </a:solidFill>
            <a:prstDash val="solid"/>
          </a:ln>
        </p:spPr>
      </p:sp>
      <p:sp>
        <p:nvSpPr>
          <p:cNvPr id="11" name="Text 9"/>
          <p:cNvSpPr/>
          <p:nvPr/>
        </p:nvSpPr>
        <p:spPr>
          <a:xfrm>
            <a:off x="320040" y="1965960"/>
            <a:ext cx="292608" cy="292608"/>
          </a:xfrm>
          <a:prstGeom prst="rect">
            <a:avLst/>
          </a:prstGeom>
          <a:noFill/>
          <a:ln/>
        </p:spPr>
        <p:txBody>
          <a:bodyPr wrap="square" lIns="0" tIns="0" rIns="0" bIns="0" rtlCol="0" anchor="ctr"/>
          <a:lstStyle/>
          <a:p>
            <a:pPr marL="0" indent="0" algn="ctr">
              <a:buNone/>
            </a:pPr>
            <a:r>
              <a:rPr lang="en-US" sz="1200" b="1" dirty="0">
                <a:solidFill>
                  <a:srgbClr val="FFFFFF"/>
                </a:solidFill>
              </a:rPr>
              <a:t>P</a:t>
            </a:r>
            <a:endParaRPr lang="en-US" sz="1200" dirty="0"/>
          </a:p>
        </p:txBody>
      </p:sp>
      <p:sp>
        <p:nvSpPr>
          <p:cNvPr id="12" name="Text 10"/>
          <p:cNvSpPr/>
          <p:nvPr/>
        </p:nvSpPr>
        <p:spPr>
          <a:xfrm>
            <a:off x="676656" y="1819656"/>
            <a:ext cx="3611880" cy="256032"/>
          </a:xfrm>
          <a:prstGeom prst="rect">
            <a:avLst/>
          </a:prstGeom>
          <a:noFill/>
          <a:ln/>
        </p:spPr>
        <p:txBody>
          <a:bodyPr wrap="square" lIns="0" tIns="0" rIns="0" bIns="0" rtlCol="0" anchor="ctr"/>
          <a:lstStyle/>
          <a:p>
            <a:pPr marL="0" indent="0">
              <a:buNone/>
            </a:pPr>
            <a:r>
              <a:rPr lang="en-US" sz="1050" b="1" dirty="0">
                <a:solidFill>
                  <a:srgbClr val="1C1C2E"/>
                </a:solidFill>
              </a:rPr>
              <a:t>Premortem Ignored</a:t>
            </a:r>
            <a:endParaRPr lang="en-US" sz="1050" dirty="0"/>
          </a:p>
        </p:txBody>
      </p:sp>
      <p:sp>
        <p:nvSpPr>
          <p:cNvPr id="13" name="Text 11"/>
          <p:cNvSpPr/>
          <p:nvPr/>
        </p:nvSpPr>
        <p:spPr>
          <a:xfrm>
            <a:off x="676656" y="2093976"/>
            <a:ext cx="3611880" cy="301752"/>
          </a:xfrm>
          <a:prstGeom prst="rect">
            <a:avLst/>
          </a:prstGeom>
          <a:noFill/>
          <a:ln/>
        </p:spPr>
        <p:txBody>
          <a:bodyPr wrap="square" lIns="0" tIns="0" rIns="0" bIns="0" rtlCol="0" anchor="ctr"/>
          <a:lstStyle/>
          <a:p>
            <a:pPr marL="0" indent="0">
              <a:buNone/>
            </a:pPr>
            <a:r>
              <a:rPr lang="en-US" sz="900" dirty="0">
                <a:solidFill>
                  <a:srgbClr val="7A8599"/>
                </a:solidFill>
                <a:latin typeface="Calibri" pitchFamily="34" charset="0"/>
                <a:ea typeface="Calibri" pitchFamily="34" charset="-122"/>
                <a:cs typeface="Calibri" pitchFamily="34" charset="-120"/>
              </a:rPr>
              <a:t>Engineers raised MCAS system concerns in 2016. Leadership classified the issue as low priority to avoid FAA recertification delays.</a:t>
            </a:r>
            <a:endParaRPr lang="en-US" sz="900" dirty="0"/>
          </a:p>
        </p:txBody>
      </p:sp>
      <p:sp>
        <p:nvSpPr>
          <p:cNvPr id="14" name="Shape 12"/>
          <p:cNvSpPr/>
          <p:nvPr/>
        </p:nvSpPr>
        <p:spPr>
          <a:xfrm>
            <a:off x="274320" y="2496312"/>
            <a:ext cx="4114800" cy="649224"/>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15" name="Shape 13"/>
          <p:cNvSpPr/>
          <p:nvPr/>
        </p:nvSpPr>
        <p:spPr>
          <a:xfrm>
            <a:off x="320040" y="2679192"/>
            <a:ext cx="292608" cy="292608"/>
          </a:xfrm>
          <a:prstGeom prst="ellipse">
            <a:avLst/>
          </a:prstGeom>
          <a:solidFill>
            <a:srgbClr val="8B1A1A"/>
          </a:solidFill>
          <a:ln w="12700">
            <a:solidFill>
              <a:srgbClr val="8B1A1A"/>
            </a:solidFill>
            <a:prstDash val="solid"/>
          </a:ln>
        </p:spPr>
      </p:sp>
      <p:sp>
        <p:nvSpPr>
          <p:cNvPr id="16" name="Text 14"/>
          <p:cNvSpPr/>
          <p:nvPr/>
        </p:nvSpPr>
        <p:spPr>
          <a:xfrm>
            <a:off x="320040" y="2679192"/>
            <a:ext cx="292608" cy="292608"/>
          </a:xfrm>
          <a:prstGeom prst="rect">
            <a:avLst/>
          </a:prstGeom>
          <a:noFill/>
          <a:ln/>
        </p:spPr>
        <p:txBody>
          <a:bodyPr wrap="square" lIns="0" tIns="0" rIns="0" bIns="0" rtlCol="0" anchor="ctr"/>
          <a:lstStyle/>
          <a:p>
            <a:pPr marL="0" indent="0" algn="ctr">
              <a:buNone/>
            </a:pPr>
            <a:r>
              <a:rPr lang="en-US" sz="1200" b="1" dirty="0">
                <a:solidFill>
                  <a:srgbClr val="FFFFFF"/>
                </a:solidFill>
              </a:rPr>
              <a:t>S</a:t>
            </a:r>
            <a:endParaRPr lang="en-US" sz="1200" dirty="0"/>
          </a:p>
        </p:txBody>
      </p:sp>
      <p:sp>
        <p:nvSpPr>
          <p:cNvPr id="17" name="Text 15"/>
          <p:cNvSpPr/>
          <p:nvPr/>
        </p:nvSpPr>
        <p:spPr>
          <a:xfrm>
            <a:off x="676656" y="2532888"/>
            <a:ext cx="3611880" cy="256032"/>
          </a:xfrm>
          <a:prstGeom prst="rect">
            <a:avLst/>
          </a:prstGeom>
          <a:noFill/>
          <a:ln/>
        </p:spPr>
        <p:txBody>
          <a:bodyPr wrap="square" lIns="0" tIns="0" rIns="0" bIns="0" rtlCol="0" anchor="ctr"/>
          <a:lstStyle/>
          <a:p>
            <a:pPr marL="0" indent="0">
              <a:buNone/>
            </a:pPr>
            <a:r>
              <a:rPr lang="en-US" sz="1050" b="1" dirty="0">
                <a:solidFill>
                  <a:srgbClr val="1C1C2E"/>
                </a:solidFill>
              </a:rPr>
              <a:t>Structure Rewarded Speed over Safety</a:t>
            </a:r>
            <a:endParaRPr lang="en-US" sz="1050" dirty="0"/>
          </a:p>
        </p:txBody>
      </p:sp>
      <p:sp>
        <p:nvSpPr>
          <p:cNvPr id="18" name="Text 16"/>
          <p:cNvSpPr/>
          <p:nvPr/>
        </p:nvSpPr>
        <p:spPr>
          <a:xfrm>
            <a:off x="676656" y="2807208"/>
            <a:ext cx="3611880" cy="301752"/>
          </a:xfrm>
          <a:prstGeom prst="rect">
            <a:avLst/>
          </a:prstGeom>
          <a:noFill/>
          <a:ln/>
        </p:spPr>
        <p:txBody>
          <a:bodyPr wrap="square" lIns="0" tIns="0" rIns="0" bIns="0" rtlCol="0" anchor="ctr"/>
          <a:lstStyle/>
          <a:p>
            <a:pPr marL="0" indent="0">
              <a:buNone/>
            </a:pPr>
            <a:r>
              <a:rPr lang="en-US" sz="900" dirty="0">
                <a:solidFill>
                  <a:srgbClr val="7A8599"/>
                </a:solidFill>
                <a:latin typeface="Calibri" pitchFamily="34" charset="0"/>
                <a:ea typeface="Calibri" pitchFamily="34" charset="-122"/>
                <a:cs typeface="Calibri" pitchFamily="34" charset="-120"/>
              </a:rPr>
              <a:t>Bonuses tied to delivery timelines. The incentive to ship overrode the incentive to stop and audit.</a:t>
            </a:r>
            <a:endParaRPr lang="en-US" sz="900" dirty="0"/>
          </a:p>
        </p:txBody>
      </p:sp>
      <p:sp>
        <p:nvSpPr>
          <p:cNvPr id="19" name="Shape 17"/>
          <p:cNvSpPr/>
          <p:nvPr/>
        </p:nvSpPr>
        <p:spPr>
          <a:xfrm>
            <a:off x="274320" y="3209544"/>
            <a:ext cx="4114800" cy="649224"/>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20" name="Shape 18"/>
          <p:cNvSpPr/>
          <p:nvPr/>
        </p:nvSpPr>
        <p:spPr>
          <a:xfrm>
            <a:off x="320040" y="3392424"/>
            <a:ext cx="292608" cy="292608"/>
          </a:xfrm>
          <a:prstGeom prst="ellipse">
            <a:avLst/>
          </a:prstGeom>
          <a:solidFill>
            <a:srgbClr val="8B1A1A"/>
          </a:solidFill>
          <a:ln w="12700">
            <a:solidFill>
              <a:srgbClr val="8B1A1A"/>
            </a:solidFill>
            <a:prstDash val="solid"/>
          </a:ln>
        </p:spPr>
      </p:sp>
      <p:sp>
        <p:nvSpPr>
          <p:cNvPr id="21" name="Text 19"/>
          <p:cNvSpPr/>
          <p:nvPr/>
        </p:nvSpPr>
        <p:spPr>
          <a:xfrm>
            <a:off x="320040" y="3392424"/>
            <a:ext cx="292608" cy="292608"/>
          </a:xfrm>
          <a:prstGeom prst="rect">
            <a:avLst/>
          </a:prstGeom>
          <a:noFill/>
          <a:ln/>
        </p:spPr>
        <p:txBody>
          <a:bodyPr wrap="square" lIns="0" tIns="0" rIns="0" bIns="0" rtlCol="0" anchor="ctr"/>
          <a:lstStyle/>
          <a:p>
            <a:pPr marL="0" indent="0" algn="ctr">
              <a:buNone/>
            </a:pPr>
            <a:r>
              <a:rPr lang="en-US" sz="1200" b="1" dirty="0">
                <a:solidFill>
                  <a:srgbClr val="FFFFFF"/>
                </a:solidFill>
              </a:rPr>
              <a:t>T</a:t>
            </a:r>
            <a:endParaRPr lang="en-US" sz="1200" dirty="0"/>
          </a:p>
        </p:txBody>
      </p:sp>
      <p:sp>
        <p:nvSpPr>
          <p:cNvPr id="22" name="Text 20"/>
          <p:cNvSpPr/>
          <p:nvPr/>
        </p:nvSpPr>
        <p:spPr>
          <a:xfrm>
            <a:off x="676656" y="3246120"/>
            <a:ext cx="3611880" cy="256032"/>
          </a:xfrm>
          <a:prstGeom prst="rect">
            <a:avLst/>
          </a:prstGeom>
          <a:noFill/>
          <a:ln/>
        </p:spPr>
        <p:txBody>
          <a:bodyPr wrap="square" lIns="0" tIns="0" rIns="0" bIns="0" rtlCol="0" anchor="ctr"/>
          <a:lstStyle/>
          <a:p>
            <a:pPr marL="0" indent="0">
              <a:buNone/>
            </a:pPr>
            <a:r>
              <a:rPr lang="en-US" sz="1050" b="1" dirty="0">
                <a:solidFill>
                  <a:srgbClr val="1C1C2E"/>
                </a:solidFill>
              </a:rPr>
              <a:t>Risk Transferred Downward</a:t>
            </a:r>
            <a:endParaRPr lang="en-US" sz="1050" dirty="0"/>
          </a:p>
        </p:txBody>
      </p:sp>
      <p:sp>
        <p:nvSpPr>
          <p:cNvPr id="23" name="Text 21"/>
          <p:cNvSpPr/>
          <p:nvPr/>
        </p:nvSpPr>
        <p:spPr>
          <a:xfrm>
            <a:off x="676656" y="3520440"/>
            <a:ext cx="3611880" cy="301752"/>
          </a:xfrm>
          <a:prstGeom prst="rect">
            <a:avLst/>
          </a:prstGeom>
          <a:noFill/>
          <a:ln/>
        </p:spPr>
        <p:txBody>
          <a:bodyPr wrap="square" lIns="0" tIns="0" rIns="0" bIns="0" rtlCol="0" anchor="ctr"/>
          <a:lstStyle/>
          <a:p>
            <a:pPr marL="0" indent="0">
              <a:buNone/>
            </a:pPr>
            <a:r>
              <a:rPr lang="en-US" sz="900" dirty="0">
                <a:solidFill>
                  <a:srgbClr val="7A8599"/>
                </a:solidFill>
                <a:latin typeface="Calibri" pitchFamily="34" charset="0"/>
                <a:ea typeface="Calibri" pitchFamily="34" charset="-122"/>
                <a:cs typeface="Calibri" pitchFamily="34" charset="-120"/>
              </a:rPr>
              <a:t>Boeing pressured the FAA to allow self-certification of safety systems — removing the independent check.</a:t>
            </a:r>
            <a:endParaRPr lang="en-US" sz="900" dirty="0"/>
          </a:p>
        </p:txBody>
      </p:sp>
      <p:sp>
        <p:nvSpPr>
          <p:cNvPr id="24" name="Shape 22"/>
          <p:cNvSpPr/>
          <p:nvPr/>
        </p:nvSpPr>
        <p:spPr>
          <a:xfrm>
            <a:off x="274320" y="3922776"/>
            <a:ext cx="4114800" cy="649224"/>
          </a:xfrm>
          <a:prstGeom prst="rect">
            <a:avLst/>
          </a:prstGeom>
          <a:solidFill>
            <a:srgbClr val="FFFFFF"/>
          </a:solidFill>
          <a:ln w="12700">
            <a:solidFill>
              <a:srgbClr val="D0D8E4"/>
            </a:solidFill>
            <a:prstDash val="solid"/>
          </a:ln>
          <a:effectLst>
            <a:outerShdw blurRad="76200" dist="25400" dir="8100000" algn="bl" rotWithShape="0">
              <a:srgbClr val="000000">
                <a:alpha val="10000"/>
              </a:srgbClr>
            </a:outerShdw>
          </a:effectLst>
        </p:spPr>
      </p:sp>
      <p:sp>
        <p:nvSpPr>
          <p:cNvPr id="25" name="Shape 23"/>
          <p:cNvSpPr/>
          <p:nvPr/>
        </p:nvSpPr>
        <p:spPr>
          <a:xfrm>
            <a:off x="320040" y="4105656"/>
            <a:ext cx="292608" cy="292608"/>
          </a:xfrm>
          <a:prstGeom prst="ellipse">
            <a:avLst/>
          </a:prstGeom>
          <a:solidFill>
            <a:srgbClr val="8B1A1A"/>
          </a:solidFill>
          <a:ln w="12700">
            <a:solidFill>
              <a:srgbClr val="8B1A1A"/>
            </a:solidFill>
            <a:prstDash val="solid"/>
          </a:ln>
        </p:spPr>
      </p:sp>
      <p:sp>
        <p:nvSpPr>
          <p:cNvPr id="26" name="Text 24"/>
          <p:cNvSpPr/>
          <p:nvPr/>
        </p:nvSpPr>
        <p:spPr>
          <a:xfrm>
            <a:off x="320040" y="4105656"/>
            <a:ext cx="292608" cy="292608"/>
          </a:xfrm>
          <a:prstGeom prst="rect">
            <a:avLst/>
          </a:prstGeom>
          <a:noFill/>
          <a:ln/>
        </p:spPr>
        <p:txBody>
          <a:bodyPr wrap="square" lIns="0" tIns="0" rIns="0" bIns="0" rtlCol="0" anchor="ctr"/>
          <a:lstStyle/>
          <a:p>
            <a:pPr marL="0" indent="0" algn="ctr">
              <a:buNone/>
            </a:pPr>
            <a:r>
              <a:rPr lang="en-US" sz="1200" b="1" dirty="0">
                <a:solidFill>
                  <a:srgbClr val="FFFFFF"/>
                </a:solidFill>
              </a:rPr>
              <a:t>M</a:t>
            </a:r>
            <a:endParaRPr lang="en-US" sz="1200" dirty="0"/>
          </a:p>
        </p:txBody>
      </p:sp>
      <p:sp>
        <p:nvSpPr>
          <p:cNvPr id="27" name="Text 25"/>
          <p:cNvSpPr/>
          <p:nvPr/>
        </p:nvSpPr>
        <p:spPr>
          <a:xfrm>
            <a:off x="676656" y="3959352"/>
            <a:ext cx="3611880" cy="256032"/>
          </a:xfrm>
          <a:prstGeom prst="rect">
            <a:avLst/>
          </a:prstGeom>
          <a:noFill/>
          <a:ln/>
        </p:spPr>
        <p:txBody>
          <a:bodyPr wrap="square" lIns="0" tIns="0" rIns="0" bIns="0" rtlCol="0" anchor="ctr"/>
          <a:lstStyle/>
          <a:p>
            <a:pPr marL="0" indent="0">
              <a:buNone/>
            </a:pPr>
            <a:r>
              <a:rPr lang="en-US" sz="1050" b="1" dirty="0">
                <a:solidFill>
                  <a:srgbClr val="1C1C2E"/>
                </a:solidFill>
              </a:rPr>
              <a:t>Mental Model: "We Know Better"</a:t>
            </a:r>
            <a:endParaRPr lang="en-US" sz="1050" dirty="0"/>
          </a:p>
        </p:txBody>
      </p:sp>
      <p:sp>
        <p:nvSpPr>
          <p:cNvPr id="28" name="Text 26"/>
          <p:cNvSpPr/>
          <p:nvPr/>
        </p:nvSpPr>
        <p:spPr>
          <a:xfrm>
            <a:off x="676656" y="4233672"/>
            <a:ext cx="3611880" cy="301752"/>
          </a:xfrm>
          <a:prstGeom prst="rect">
            <a:avLst/>
          </a:prstGeom>
          <a:noFill/>
          <a:ln/>
        </p:spPr>
        <p:txBody>
          <a:bodyPr wrap="square" lIns="0" tIns="0" rIns="0" bIns="0" rtlCol="0" anchor="ctr"/>
          <a:lstStyle/>
          <a:p>
            <a:pPr marL="0" indent="0">
              <a:buNone/>
            </a:pPr>
            <a:r>
              <a:rPr lang="en-US" sz="900" dirty="0">
                <a:solidFill>
                  <a:srgbClr val="7A8599"/>
                </a:solidFill>
                <a:latin typeface="Calibri" pitchFamily="34" charset="0"/>
                <a:ea typeface="Calibri" pitchFamily="34" charset="-122"/>
                <a:cs typeface="Calibri" pitchFamily="34" charset="-120"/>
              </a:rPr>
              <a:t>Leaders dismissed pilot training concerns. The belief that the system was intuitive silenced frontline expertise.</a:t>
            </a:r>
            <a:endParaRPr lang="en-US" sz="900" dirty="0"/>
          </a:p>
        </p:txBody>
      </p:sp>
      <p:sp>
        <p:nvSpPr>
          <p:cNvPr id="29" name="Shape 27"/>
          <p:cNvSpPr/>
          <p:nvPr/>
        </p:nvSpPr>
        <p:spPr>
          <a:xfrm>
            <a:off x="4663440" y="1389888"/>
            <a:ext cx="4160520" cy="329184"/>
          </a:xfrm>
          <a:prstGeom prst="rect">
            <a:avLst/>
          </a:prstGeom>
          <a:solidFill>
            <a:srgbClr val="8B1A1A"/>
          </a:solidFill>
          <a:ln w="12700">
            <a:solidFill>
              <a:srgbClr val="8B1A1A"/>
            </a:solidFill>
            <a:prstDash val="solid"/>
          </a:ln>
        </p:spPr>
      </p:sp>
      <p:sp>
        <p:nvSpPr>
          <p:cNvPr id="30" name="Text 28"/>
          <p:cNvSpPr/>
          <p:nvPr/>
        </p:nvSpPr>
        <p:spPr>
          <a:xfrm>
            <a:off x="4663440" y="1389888"/>
            <a:ext cx="4160520" cy="329184"/>
          </a:xfrm>
          <a:prstGeom prst="rect">
            <a:avLst/>
          </a:prstGeom>
          <a:noFill/>
          <a:ln/>
        </p:spPr>
        <p:txBody>
          <a:bodyPr wrap="square" lIns="0" tIns="0" rIns="0" bIns="0" rtlCol="0" anchor="ctr"/>
          <a:lstStyle/>
          <a:p>
            <a:pPr marL="0" indent="0" algn="ctr">
              <a:buNone/>
            </a:pPr>
            <a:r>
              <a:rPr lang="en-US" sz="1100" b="1" dirty="0">
                <a:solidFill>
                  <a:srgbClr val="FFFFFF"/>
                </a:solidFill>
              </a:rPr>
              <a:t>Lessons for the African C-Suite</a:t>
            </a:r>
            <a:endParaRPr lang="en-US" sz="1100" dirty="0"/>
          </a:p>
        </p:txBody>
      </p:sp>
      <p:sp>
        <p:nvSpPr>
          <p:cNvPr id="31" name="Shape 29"/>
          <p:cNvSpPr/>
          <p:nvPr/>
        </p:nvSpPr>
        <p:spPr>
          <a:xfrm>
            <a:off x="4663440" y="1792224"/>
            <a:ext cx="4160520" cy="512064"/>
          </a:xfrm>
          <a:prstGeom prst="rect">
            <a:avLst/>
          </a:prstGeom>
          <a:solidFill>
            <a:srgbClr val="FFFFFF"/>
          </a:solidFill>
          <a:ln w="12700">
            <a:solidFill>
              <a:srgbClr val="D0D8E4"/>
            </a:solidFill>
            <a:prstDash val="solid"/>
          </a:ln>
        </p:spPr>
      </p:sp>
      <p:sp>
        <p:nvSpPr>
          <p:cNvPr id="32" name="Shape 30"/>
          <p:cNvSpPr/>
          <p:nvPr/>
        </p:nvSpPr>
        <p:spPr>
          <a:xfrm>
            <a:off x="4663440" y="1792224"/>
            <a:ext cx="274320" cy="512064"/>
          </a:xfrm>
          <a:prstGeom prst="rect">
            <a:avLst/>
          </a:prstGeom>
          <a:solidFill>
            <a:srgbClr val="1C1C2E"/>
          </a:solidFill>
          <a:ln w="12700">
            <a:solidFill>
              <a:srgbClr val="1C1C2E"/>
            </a:solidFill>
            <a:prstDash val="solid"/>
          </a:ln>
        </p:spPr>
      </p:sp>
      <p:sp>
        <p:nvSpPr>
          <p:cNvPr id="33" name="Text 31"/>
          <p:cNvSpPr/>
          <p:nvPr/>
        </p:nvSpPr>
        <p:spPr>
          <a:xfrm>
            <a:off x="4663440" y="1792224"/>
            <a:ext cx="274320" cy="512064"/>
          </a:xfrm>
          <a:prstGeom prst="rect">
            <a:avLst/>
          </a:prstGeom>
          <a:noFill/>
          <a:ln/>
        </p:spPr>
        <p:txBody>
          <a:bodyPr wrap="square" lIns="0" tIns="0" rIns="0" bIns="0" rtlCol="0" anchor="ctr"/>
          <a:lstStyle/>
          <a:p>
            <a:pPr marL="0" indent="0" algn="ctr">
              <a:buNone/>
            </a:pPr>
            <a:r>
              <a:rPr lang="en-US" sz="1200" b="1" dirty="0">
                <a:solidFill>
                  <a:srgbClr val="C97D1B"/>
                </a:solidFill>
              </a:rPr>
              <a:t>1</a:t>
            </a:r>
            <a:endParaRPr lang="en-US" sz="1200" dirty="0"/>
          </a:p>
        </p:txBody>
      </p:sp>
      <p:sp>
        <p:nvSpPr>
          <p:cNvPr id="34" name="Text 32"/>
          <p:cNvSpPr/>
          <p:nvPr/>
        </p:nvSpPr>
        <p:spPr>
          <a:xfrm>
            <a:off x="4992624" y="1819656"/>
            <a:ext cx="3749040" cy="219456"/>
          </a:xfrm>
          <a:prstGeom prst="rect">
            <a:avLst/>
          </a:prstGeom>
          <a:noFill/>
          <a:ln/>
        </p:spPr>
        <p:txBody>
          <a:bodyPr wrap="square" lIns="0" tIns="0" rIns="0" bIns="0" rtlCol="0" anchor="ctr"/>
          <a:lstStyle/>
          <a:p>
            <a:pPr marL="0" indent="0">
              <a:buNone/>
            </a:pPr>
            <a:r>
              <a:rPr lang="en-US" sz="1000" b="1" dirty="0">
                <a:solidFill>
                  <a:srgbClr val="1C1C2E"/>
                </a:solidFill>
              </a:rPr>
              <a:t>Create Psychological Safety for Bad News</a:t>
            </a:r>
            <a:endParaRPr lang="en-US" sz="1000" dirty="0"/>
          </a:p>
        </p:txBody>
      </p:sp>
      <p:sp>
        <p:nvSpPr>
          <p:cNvPr id="35" name="Text 33"/>
          <p:cNvSpPr/>
          <p:nvPr/>
        </p:nvSpPr>
        <p:spPr>
          <a:xfrm>
            <a:off x="4992624" y="2048256"/>
            <a:ext cx="3749040" cy="219456"/>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If your team cannot tell you a project is failing, your risk management is already broken. Reward truth-tellers.</a:t>
            </a:r>
            <a:endParaRPr lang="en-US" sz="850" dirty="0"/>
          </a:p>
        </p:txBody>
      </p:sp>
      <p:sp>
        <p:nvSpPr>
          <p:cNvPr id="36" name="Shape 34"/>
          <p:cNvSpPr/>
          <p:nvPr/>
        </p:nvSpPr>
        <p:spPr>
          <a:xfrm>
            <a:off x="4663440" y="2359152"/>
            <a:ext cx="4160520" cy="512064"/>
          </a:xfrm>
          <a:prstGeom prst="rect">
            <a:avLst/>
          </a:prstGeom>
          <a:solidFill>
            <a:srgbClr val="FFFFFF"/>
          </a:solidFill>
          <a:ln w="12700">
            <a:solidFill>
              <a:srgbClr val="D0D8E4"/>
            </a:solidFill>
            <a:prstDash val="solid"/>
          </a:ln>
        </p:spPr>
      </p:sp>
      <p:sp>
        <p:nvSpPr>
          <p:cNvPr id="37" name="Shape 35"/>
          <p:cNvSpPr/>
          <p:nvPr/>
        </p:nvSpPr>
        <p:spPr>
          <a:xfrm>
            <a:off x="4663440" y="2359152"/>
            <a:ext cx="274320" cy="512064"/>
          </a:xfrm>
          <a:prstGeom prst="rect">
            <a:avLst/>
          </a:prstGeom>
          <a:solidFill>
            <a:srgbClr val="1C1C2E"/>
          </a:solidFill>
          <a:ln w="12700">
            <a:solidFill>
              <a:srgbClr val="1C1C2E"/>
            </a:solidFill>
            <a:prstDash val="solid"/>
          </a:ln>
        </p:spPr>
      </p:sp>
      <p:sp>
        <p:nvSpPr>
          <p:cNvPr id="38" name="Text 36"/>
          <p:cNvSpPr/>
          <p:nvPr/>
        </p:nvSpPr>
        <p:spPr>
          <a:xfrm>
            <a:off x="4663440" y="2359152"/>
            <a:ext cx="274320" cy="512064"/>
          </a:xfrm>
          <a:prstGeom prst="rect">
            <a:avLst/>
          </a:prstGeom>
          <a:noFill/>
          <a:ln/>
        </p:spPr>
        <p:txBody>
          <a:bodyPr wrap="square" lIns="0" tIns="0" rIns="0" bIns="0" rtlCol="0" anchor="ctr"/>
          <a:lstStyle/>
          <a:p>
            <a:pPr marL="0" indent="0" algn="ctr">
              <a:buNone/>
            </a:pPr>
            <a:r>
              <a:rPr lang="en-US" sz="1200" b="1" dirty="0">
                <a:solidFill>
                  <a:srgbClr val="C97D1B"/>
                </a:solidFill>
              </a:rPr>
              <a:t>2</a:t>
            </a:r>
            <a:endParaRPr lang="en-US" sz="1200" dirty="0"/>
          </a:p>
        </p:txBody>
      </p:sp>
      <p:sp>
        <p:nvSpPr>
          <p:cNvPr id="39" name="Text 37"/>
          <p:cNvSpPr/>
          <p:nvPr/>
        </p:nvSpPr>
        <p:spPr>
          <a:xfrm>
            <a:off x="4992624" y="2386584"/>
            <a:ext cx="3749040" cy="219456"/>
          </a:xfrm>
          <a:prstGeom prst="rect">
            <a:avLst/>
          </a:prstGeom>
          <a:noFill/>
          <a:ln/>
        </p:spPr>
        <p:txBody>
          <a:bodyPr wrap="square" lIns="0" tIns="0" rIns="0" bIns="0" rtlCol="0" anchor="ctr"/>
          <a:lstStyle/>
          <a:p>
            <a:pPr marL="0" indent="0">
              <a:buNone/>
            </a:pPr>
            <a:r>
              <a:rPr lang="en-US" sz="1000" b="1" dirty="0">
                <a:solidFill>
                  <a:srgbClr val="1C1C2E"/>
                </a:solidFill>
              </a:rPr>
              <a:t>Separate Risk from the P&amp;L</a:t>
            </a:r>
            <a:endParaRPr lang="en-US" sz="1000" dirty="0"/>
          </a:p>
        </p:txBody>
      </p:sp>
      <p:sp>
        <p:nvSpPr>
          <p:cNvPr id="40" name="Text 38"/>
          <p:cNvSpPr/>
          <p:nvPr/>
        </p:nvSpPr>
        <p:spPr>
          <a:xfrm>
            <a:off x="4992624" y="2615184"/>
            <a:ext cx="3749040" cy="219456"/>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Risk officers who report to the CFO face a conflict of interest. Risk governance needs independence from commercial pressure.</a:t>
            </a:r>
            <a:endParaRPr lang="en-US" sz="850" dirty="0"/>
          </a:p>
        </p:txBody>
      </p:sp>
      <p:sp>
        <p:nvSpPr>
          <p:cNvPr id="41" name="Shape 39"/>
          <p:cNvSpPr/>
          <p:nvPr/>
        </p:nvSpPr>
        <p:spPr>
          <a:xfrm>
            <a:off x="4663440" y="2926080"/>
            <a:ext cx="4160520" cy="512064"/>
          </a:xfrm>
          <a:prstGeom prst="rect">
            <a:avLst/>
          </a:prstGeom>
          <a:solidFill>
            <a:srgbClr val="FFFFFF"/>
          </a:solidFill>
          <a:ln w="12700">
            <a:solidFill>
              <a:srgbClr val="D0D8E4"/>
            </a:solidFill>
            <a:prstDash val="solid"/>
          </a:ln>
        </p:spPr>
      </p:sp>
      <p:sp>
        <p:nvSpPr>
          <p:cNvPr id="42" name="Shape 40"/>
          <p:cNvSpPr/>
          <p:nvPr/>
        </p:nvSpPr>
        <p:spPr>
          <a:xfrm>
            <a:off x="4663440" y="2926080"/>
            <a:ext cx="274320" cy="512064"/>
          </a:xfrm>
          <a:prstGeom prst="rect">
            <a:avLst/>
          </a:prstGeom>
          <a:solidFill>
            <a:srgbClr val="1C1C2E"/>
          </a:solidFill>
          <a:ln w="12700">
            <a:solidFill>
              <a:srgbClr val="1C1C2E"/>
            </a:solidFill>
            <a:prstDash val="solid"/>
          </a:ln>
        </p:spPr>
      </p:sp>
      <p:sp>
        <p:nvSpPr>
          <p:cNvPr id="43" name="Text 41"/>
          <p:cNvSpPr/>
          <p:nvPr/>
        </p:nvSpPr>
        <p:spPr>
          <a:xfrm>
            <a:off x="4663440" y="2926080"/>
            <a:ext cx="274320" cy="512064"/>
          </a:xfrm>
          <a:prstGeom prst="rect">
            <a:avLst/>
          </a:prstGeom>
          <a:noFill/>
          <a:ln/>
        </p:spPr>
        <p:txBody>
          <a:bodyPr wrap="square" lIns="0" tIns="0" rIns="0" bIns="0" rtlCol="0" anchor="ctr"/>
          <a:lstStyle/>
          <a:p>
            <a:pPr marL="0" indent="0" algn="ctr">
              <a:buNone/>
            </a:pPr>
            <a:r>
              <a:rPr lang="en-US" sz="1200" b="1" dirty="0">
                <a:solidFill>
                  <a:srgbClr val="C97D1B"/>
                </a:solidFill>
              </a:rPr>
              <a:t>3</a:t>
            </a:r>
            <a:endParaRPr lang="en-US" sz="1200" dirty="0"/>
          </a:p>
        </p:txBody>
      </p:sp>
      <p:sp>
        <p:nvSpPr>
          <p:cNvPr id="44" name="Text 42"/>
          <p:cNvSpPr/>
          <p:nvPr/>
        </p:nvSpPr>
        <p:spPr>
          <a:xfrm>
            <a:off x="4992624" y="2953512"/>
            <a:ext cx="3749040" cy="219456"/>
          </a:xfrm>
          <a:prstGeom prst="rect">
            <a:avLst/>
          </a:prstGeom>
          <a:noFill/>
          <a:ln/>
        </p:spPr>
        <p:txBody>
          <a:bodyPr wrap="square" lIns="0" tIns="0" rIns="0" bIns="0" rtlCol="0" anchor="ctr"/>
          <a:lstStyle/>
          <a:p>
            <a:pPr marL="0" indent="0">
              <a:buNone/>
            </a:pPr>
            <a:r>
              <a:rPr lang="en-US" sz="1000" b="1" dirty="0">
                <a:solidFill>
                  <a:srgbClr val="1C1C2E"/>
                </a:solidFill>
              </a:rPr>
              <a:t>Run a Premortem on Every Major Initiative</a:t>
            </a:r>
            <a:endParaRPr lang="en-US" sz="1000" dirty="0"/>
          </a:p>
        </p:txBody>
      </p:sp>
      <p:sp>
        <p:nvSpPr>
          <p:cNvPr id="45" name="Text 43"/>
          <p:cNvSpPr/>
          <p:nvPr/>
        </p:nvSpPr>
        <p:spPr>
          <a:xfrm>
            <a:off x="4992624" y="3182112"/>
            <a:ext cx="3749040" cy="219456"/>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Not a checkbox. A structured session where the most senior person speaks last — not first.</a:t>
            </a:r>
            <a:endParaRPr lang="en-US" sz="850" dirty="0"/>
          </a:p>
        </p:txBody>
      </p:sp>
      <p:sp>
        <p:nvSpPr>
          <p:cNvPr id="46" name="Shape 44"/>
          <p:cNvSpPr/>
          <p:nvPr/>
        </p:nvSpPr>
        <p:spPr>
          <a:xfrm>
            <a:off x="4663440" y="3493008"/>
            <a:ext cx="4160520" cy="512064"/>
          </a:xfrm>
          <a:prstGeom prst="rect">
            <a:avLst/>
          </a:prstGeom>
          <a:solidFill>
            <a:srgbClr val="FFFFFF"/>
          </a:solidFill>
          <a:ln w="12700">
            <a:solidFill>
              <a:srgbClr val="D0D8E4"/>
            </a:solidFill>
            <a:prstDash val="solid"/>
          </a:ln>
        </p:spPr>
      </p:sp>
      <p:sp>
        <p:nvSpPr>
          <p:cNvPr id="47" name="Shape 45"/>
          <p:cNvSpPr/>
          <p:nvPr/>
        </p:nvSpPr>
        <p:spPr>
          <a:xfrm>
            <a:off x="4663440" y="3493008"/>
            <a:ext cx="274320" cy="512064"/>
          </a:xfrm>
          <a:prstGeom prst="rect">
            <a:avLst/>
          </a:prstGeom>
          <a:solidFill>
            <a:srgbClr val="1C1C2E"/>
          </a:solidFill>
          <a:ln w="12700">
            <a:solidFill>
              <a:srgbClr val="1C1C2E"/>
            </a:solidFill>
            <a:prstDash val="solid"/>
          </a:ln>
        </p:spPr>
      </p:sp>
      <p:sp>
        <p:nvSpPr>
          <p:cNvPr id="48" name="Text 46"/>
          <p:cNvSpPr/>
          <p:nvPr/>
        </p:nvSpPr>
        <p:spPr>
          <a:xfrm>
            <a:off x="4663440" y="3493008"/>
            <a:ext cx="274320" cy="512064"/>
          </a:xfrm>
          <a:prstGeom prst="rect">
            <a:avLst/>
          </a:prstGeom>
          <a:noFill/>
          <a:ln/>
        </p:spPr>
        <p:txBody>
          <a:bodyPr wrap="square" lIns="0" tIns="0" rIns="0" bIns="0" rtlCol="0" anchor="ctr"/>
          <a:lstStyle/>
          <a:p>
            <a:pPr marL="0" indent="0" algn="ctr">
              <a:buNone/>
            </a:pPr>
            <a:r>
              <a:rPr lang="en-US" sz="1200" b="1" dirty="0">
                <a:solidFill>
                  <a:srgbClr val="C97D1B"/>
                </a:solidFill>
              </a:rPr>
              <a:t>4</a:t>
            </a:r>
            <a:endParaRPr lang="en-US" sz="1200" dirty="0"/>
          </a:p>
        </p:txBody>
      </p:sp>
      <p:sp>
        <p:nvSpPr>
          <p:cNvPr id="49" name="Text 47"/>
          <p:cNvSpPr/>
          <p:nvPr/>
        </p:nvSpPr>
        <p:spPr>
          <a:xfrm>
            <a:off x="4992624" y="3520440"/>
            <a:ext cx="3749040" cy="219456"/>
          </a:xfrm>
          <a:prstGeom prst="rect">
            <a:avLst/>
          </a:prstGeom>
          <a:noFill/>
          <a:ln/>
        </p:spPr>
        <p:txBody>
          <a:bodyPr wrap="square" lIns="0" tIns="0" rIns="0" bIns="0" rtlCol="0" anchor="ctr"/>
          <a:lstStyle/>
          <a:p>
            <a:pPr marL="0" indent="0">
              <a:buNone/>
            </a:pPr>
            <a:r>
              <a:rPr lang="en-US" sz="1000" b="1" dirty="0">
                <a:solidFill>
                  <a:srgbClr val="1C1C2E"/>
                </a:solidFill>
              </a:rPr>
              <a:t>Protect Whistleblower Channels</a:t>
            </a:r>
            <a:endParaRPr lang="en-US" sz="1000" dirty="0"/>
          </a:p>
        </p:txBody>
      </p:sp>
      <p:sp>
        <p:nvSpPr>
          <p:cNvPr id="50" name="Text 48"/>
          <p:cNvSpPr/>
          <p:nvPr/>
        </p:nvSpPr>
        <p:spPr>
          <a:xfrm>
            <a:off x="4992624" y="3749040"/>
            <a:ext cx="3749040" cy="219456"/>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Boeing engineers filed concerns. They were ignored. A culture where engineers can escalate to the board is a strategic asset.</a:t>
            </a:r>
            <a:endParaRPr lang="en-US" sz="850" dirty="0"/>
          </a:p>
        </p:txBody>
      </p:sp>
      <p:sp>
        <p:nvSpPr>
          <p:cNvPr id="51" name="Shape 49"/>
          <p:cNvSpPr/>
          <p:nvPr/>
        </p:nvSpPr>
        <p:spPr>
          <a:xfrm>
            <a:off x="4663440" y="4059936"/>
            <a:ext cx="4160520" cy="512064"/>
          </a:xfrm>
          <a:prstGeom prst="rect">
            <a:avLst/>
          </a:prstGeom>
          <a:solidFill>
            <a:srgbClr val="FFFFFF"/>
          </a:solidFill>
          <a:ln w="12700">
            <a:solidFill>
              <a:srgbClr val="D0D8E4"/>
            </a:solidFill>
            <a:prstDash val="solid"/>
          </a:ln>
        </p:spPr>
      </p:sp>
      <p:sp>
        <p:nvSpPr>
          <p:cNvPr id="52" name="Shape 50"/>
          <p:cNvSpPr/>
          <p:nvPr/>
        </p:nvSpPr>
        <p:spPr>
          <a:xfrm>
            <a:off x="4663440" y="4059936"/>
            <a:ext cx="274320" cy="512064"/>
          </a:xfrm>
          <a:prstGeom prst="rect">
            <a:avLst/>
          </a:prstGeom>
          <a:solidFill>
            <a:srgbClr val="1C1C2E"/>
          </a:solidFill>
          <a:ln w="12700">
            <a:solidFill>
              <a:srgbClr val="1C1C2E"/>
            </a:solidFill>
            <a:prstDash val="solid"/>
          </a:ln>
        </p:spPr>
      </p:sp>
      <p:sp>
        <p:nvSpPr>
          <p:cNvPr id="53" name="Text 51"/>
          <p:cNvSpPr/>
          <p:nvPr/>
        </p:nvSpPr>
        <p:spPr>
          <a:xfrm>
            <a:off x="4663440" y="4059936"/>
            <a:ext cx="274320" cy="512064"/>
          </a:xfrm>
          <a:prstGeom prst="rect">
            <a:avLst/>
          </a:prstGeom>
          <a:noFill/>
          <a:ln/>
        </p:spPr>
        <p:txBody>
          <a:bodyPr wrap="square" lIns="0" tIns="0" rIns="0" bIns="0" rtlCol="0" anchor="ctr"/>
          <a:lstStyle/>
          <a:p>
            <a:pPr marL="0" indent="0" algn="ctr">
              <a:buNone/>
            </a:pPr>
            <a:r>
              <a:rPr lang="en-US" sz="1200" b="1" dirty="0">
                <a:solidFill>
                  <a:srgbClr val="C97D1B"/>
                </a:solidFill>
              </a:rPr>
              <a:t>5</a:t>
            </a:r>
            <a:endParaRPr lang="en-US" sz="1200" dirty="0"/>
          </a:p>
        </p:txBody>
      </p:sp>
      <p:sp>
        <p:nvSpPr>
          <p:cNvPr id="54" name="Text 52"/>
          <p:cNvSpPr/>
          <p:nvPr/>
        </p:nvSpPr>
        <p:spPr>
          <a:xfrm>
            <a:off x="4992624" y="4087368"/>
            <a:ext cx="3749040" cy="219456"/>
          </a:xfrm>
          <a:prstGeom prst="rect">
            <a:avLst/>
          </a:prstGeom>
          <a:noFill/>
          <a:ln/>
        </p:spPr>
        <p:txBody>
          <a:bodyPr wrap="square" lIns="0" tIns="0" rIns="0" bIns="0" rtlCol="0" anchor="ctr"/>
          <a:lstStyle/>
          <a:p>
            <a:pPr marL="0" indent="0">
              <a:buNone/>
            </a:pPr>
            <a:r>
              <a:rPr lang="en-US" sz="1000" b="1" dirty="0">
                <a:solidFill>
                  <a:srgbClr val="1C1C2E"/>
                </a:solidFill>
              </a:rPr>
              <a:t>The Board Must be Risk-Literate</a:t>
            </a:r>
            <a:endParaRPr lang="en-US" sz="1000" dirty="0"/>
          </a:p>
        </p:txBody>
      </p:sp>
      <p:sp>
        <p:nvSpPr>
          <p:cNvPr id="55" name="Text 53"/>
          <p:cNvSpPr/>
          <p:nvPr/>
        </p:nvSpPr>
        <p:spPr>
          <a:xfrm>
            <a:off x="4992624" y="4315968"/>
            <a:ext cx="3749040" cy="219456"/>
          </a:xfrm>
          <a:prstGeom prst="rect">
            <a:avLst/>
          </a:prstGeom>
          <a:noFill/>
          <a:ln/>
        </p:spPr>
        <p:txBody>
          <a:bodyPr wrap="square" lIns="0" tIns="0" rIns="0" bIns="0" rtlCol="0" anchor="ctr"/>
          <a:lstStyle/>
          <a:p>
            <a:pPr marL="0" indent="0">
              <a:buNone/>
            </a:pPr>
            <a:r>
              <a:rPr lang="en-US" sz="850" dirty="0">
                <a:solidFill>
                  <a:srgbClr val="7A8599"/>
                </a:solidFill>
                <a:latin typeface="Calibri" pitchFamily="34" charset="0"/>
                <a:ea typeface="Calibri" pitchFamily="34" charset="-122"/>
                <a:cs typeface="Calibri" pitchFamily="34" charset="-120"/>
              </a:rPr>
              <a:t>Non-executive directors must be able to interrogate risk frameworks — not just receive management presentations.</a:t>
            </a:r>
            <a:endParaRPr lang="en-US" sz="850" dirty="0"/>
          </a:p>
        </p:txBody>
      </p:sp>
      <p:sp>
        <p:nvSpPr>
          <p:cNvPr id="56" name="Shape 54"/>
          <p:cNvSpPr/>
          <p:nvPr/>
        </p:nvSpPr>
        <p:spPr>
          <a:xfrm>
            <a:off x="0" y="4828032"/>
            <a:ext cx="9144000" cy="315468"/>
          </a:xfrm>
          <a:prstGeom prst="rect">
            <a:avLst/>
          </a:prstGeom>
          <a:solidFill>
            <a:srgbClr val="0D1321"/>
          </a:solidFill>
          <a:ln w="12700">
            <a:solidFill>
              <a:srgbClr val="0D1321"/>
            </a:solidFill>
            <a:prstDash val="solid"/>
          </a:ln>
        </p:spPr>
      </p:sp>
      <p:sp>
        <p:nvSpPr>
          <p:cNvPr id="57" name="Text 55"/>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11">
    <p:bg>
      <p:bgPr>
        <a:solidFill>
          <a:srgbClr val="1C1C2E"/>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C97D1B"/>
          </a:solidFill>
          <a:ln w="12700">
            <a:solidFill>
              <a:srgbClr val="C97D1B"/>
            </a:solidFill>
            <a:prstDash val="solid"/>
          </a:ln>
        </p:spPr>
      </p:sp>
      <p:sp>
        <p:nvSpPr>
          <p:cNvPr id="3" name="Shape 1"/>
          <p:cNvSpPr/>
          <p:nvPr/>
        </p:nvSpPr>
        <p:spPr>
          <a:xfrm>
            <a:off x="6583680" y="64008"/>
            <a:ext cx="2560320" cy="5079492"/>
          </a:xfrm>
          <a:prstGeom prst="rect">
            <a:avLst/>
          </a:prstGeom>
          <a:solidFill>
            <a:srgbClr val="0D1321"/>
          </a:solidFill>
          <a:ln w="12700">
            <a:solidFill>
              <a:srgbClr val="0D1321"/>
            </a:solidFill>
            <a:prstDash val="solid"/>
          </a:ln>
        </p:spPr>
      </p:sp>
      <p:sp>
        <p:nvSpPr>
          <p:cNvPr id="4" name="Shape 2"/>
          <p:cNvSpPr/>
          <p:nvPr/>
        </p:nvSpPr>
        <p:spPr>
          <a:xfrm rot="900000">
            <a:off x="6766560" y="457200"/>
            <a:ext cx="2011680" cy="914400"/>
          </a:xfrm>
          <a:prstGeom prst="rect">
            <a:avLst/>
          </a:prstGeom>
          <a:solidFill>
            <a:srgbClr val="8B1A1A">
              <a:alpha val="20000"/>
            </a:srgbClr>
          </a:solidFill>
          <a:ln w="12700">
            <a:solidFill>
              <a:srgbClr val="8B1A1A">
                <a:alpha val="40000"/>
              </a:srgbClr>
            </a:solidFill>
            <a:prstDash val="solid"/>
          </a:ln>
        </p:spPr>
      </p:sp>
      <p:sp>
        <p:nvSpPr>
          <p:cNvPr id="5" name="Shape 3"/>
          <p:cNvSpPr/>
          <p:nvPr/>
        </p:nvSpPr>
        <p:spPr>
          <a:xfrm rot="900000">
            <a:off x="6766560" y="1554480"/>
            <a:ext cx="2011680" cy="914400"/>
          </a:xfrm>
          <a:prstGeom prst="rect">
            <a:avLst/>
          </a:prstGeom>
          <a:solidFill>
            <a:srgbClr val="8B1A1A">
              <a:alpha val="17000"/>
            </a:srgbClr>
          </a:solidFill>
          <a:ln w="12700">
            <a:solidFill>
              <a:srgbClr val="8B1A1A">
                <a:alpha val="40000"/>
              </a:srgbClr>
            </a:solidFill>
            <a:prstDash val="solid"/>
          </a:ln>
        </p:spPr>
      </p:sp>
      <p:sp>
        <p:nvSpPr>
          <p:cNvPr id="6" name="Shape 4"/>
          <p:cNvSpPr/>
          <p:nvPr/>
        </p:nvSpPr>
        <p:spPr>
          <a:xfrm rot="900000">
            <a:off x="6766560" y="2651760"/>
            <a:ext cx="2011680" cy="914400"/>
          </a:xfrm>
          <a:prstGeom prst="rect">
            <a:avLst/>
          </a:prstGeom>
          <a:solidFill>
            <a:srgbClr val="8B1A1A">
              <a:alpha val="14000"/>
            </a:srgbClr>
          </a:solidFill>
          <a:ln w="12700">
            <a:solidFill>
              <a:srgbClr val="8B1A1A">
                <a:alpha val="40000"/>
              </a:srgbClr>
            </a:solidFill>
            <a:prstDash val="solid"/>
          </a:ln>
        </p:spPr>
      </p:sp>
      <p:sp>
        <p:nvSpPr>
          <p:cNvPr id="7" name="Shape 5"/>
          <p:cNvSpPr/>
          <p:nvPr/>
        </p:nvSpPr>
        <p:spPr>
          <a:xfrm rot="900000">
            <a:off x="6766560" y="3749040"/>
            <a:ext cx="2011680" cy="914400"/>
          </a:xfrm>
          <a:prstGeom prst="rect">
            <a:avLst/>
          </a:prstGeom>
          <a:solidFill>
            <a:srgbClr val="8B1A1A">
              <a:alpha val="11000"/>
            </a:srgbClr>
          </a:solidFill>
          <a:ln w="12700">
            <a:solidFill>
              <a:srgbClr val="8B1A1A">
                <a:alpha val="40000"/>
              </a:srgbClr>
            </a:solidFill>
            <a:prstDash val="solid"/>
          </a:ln>
        </p:spPr>
      </p:sp>
      <p:sp>
        <p:nvSpPr>
          <p:cNvPr id="8" name="Text 6"/>
          <p:cNvSpPr/>
          <p:nvPr/>
        </p:nvSpPr>
        <p:spPr>
          <a:xfrm>
            <a:off x="365760" y="182880"/>
            <a:ext cx="5943600" cy="292608"/>
          </a:xfrm>
          <a:prstGeom prst="rect">
            <a:avLst/>
          </a:prstGeom>
          <a:noFill/>
          <a:ln/>
        </p:spPr>
        <p:txBody>
          <a:bodyPr wrap="square" lIns="0" tIns="0" rIns="0" bIns="0" rtlCol="0" anchor="ctr"/>
          <a:lstStyle/>
          <a:p>
            <a:pPr marL="0" indent="0">
              <a:buNone/>
            </a:pPr>
            <a:r>
              <a:rPr lang="en-US" sz="1000" b="1" kern="0" spc="300" dirty="0">
                <a:solidFill>
                  <a:srgbClr val="C97D1B"/>
                </a:solidFill>
              </a:rPr>
              <a:t>C-SUITE ASSIGNMENT</a:t>
            </a:r>
            <a:endParaRPr lang="en-US" sz="1000" dirty="0"/>
          </a:p>
        </p:txBody>
      </p:sp>
      <p:sp>
        <p:nvSpPr>
          <p:cNvPr id="9" name="Text 7"/>
          <p:cNvSpPr/>
          <p:nvPr/>
        </p:nvSpPr>
        <p:spPr>
          <a:xfrm>
            <a:off x="365760" y="475488"/>
            <a:ext cx="5943600" cy="548640"/>
          </a:xfrm>
          <a:prstGeom prst="rect">
            <a:avLst/>
          </a:prstGeom>
          <a:noFill/>
          <a:ln/>
        </p:spPr>
        <p:txBody>
          <a:bodyPr wrap="square" lIns="0" tIns="0" rIns="0" bIns="0" rtlCol="0" anchor="ctr"/>
          <a:lstStyle/>
          <a:p>
            <a:pPr marL="0" indent="0">
              <a:buNone/>
            </a:pPr>
            <a:r>
              <a:rPr lang="en-US" sz="3600" b="1" dirty="0">
                <a:solidFill>
                  <a:srgbClr val="FFFFFF"/>
                </a:solidFill>
                <a:latin typeface="Cambria" pitchFamily="34" charset="0"/>
                <a:ea typeface="Cambria" pitchFamily="34" charset="-122"/>
                <a:cs typeface="Cambria" pitchFamily="34" charset="-120"/>
              </a:rPr>
              <a:t>Strategic Risk Audit</a:t>
            </a:r>
            <a:endParaRPr lang="en-US" sz="3600" dirty="0"/>
          </a:p>
        </p:txBody>
      </p:sp>
      <p:sp>
        <p:nvSpPr>
          <p:cNvPr id="10" name="Text 8"/>
          <p:cNvSpPr/>
          <p:nvPr/>
        </p:nvSpPr>
        <p:spPr>
          <a:xfrm>
            <a:off x="365760" y="987552"/>
            <a:ext cx="5943600" cy="502920"/>
          </a:xfrm>
          <a:prstGeom prst="rect">
            <a:avLst/>
          </a:prstGeom>
          <a:noFill/>
          <a:ln/>
        </p:spPr>
        <p:txBody>
          <a:bodyPr wrap="square" lIns="0" tIns="0" rIns="0" bIns="0" rtlCol="0" anchor="ctr"/>
          <a:lstStyle/>
          <a:p>
            <a:pPr marL="0" indent="0">
              <a:buNone/>
            </a:pPr>
            <a:r>
              <a:rPr lang="en-US" sz="3600" b="1" dirty="0">
                <a:solidFill>
                  <a:srgbClr val="C97D1B"/>
                </a:solidFill>
                <a:latin typeface="Cambria" pitchFamily="34" charset="0"/>
                <a:ea typeface="Cambria" pitchFamily="34" charset="-122"/>
                <a:cs typeface="Cambria" pitchFamily="34" charset="-120"/>
              </a:rPr>
              <a:t>of Your Organisation</a:t>
            </a:r>
            <a:endParaRPr lang="en-US" sz="3600" dirty="0"/>
          </a:p>
        </p:txBody>
      </p:sp>
      <p:sp>
        <p:nvSpPr>
          <p:cNvPr id="11" name="Text 9"/>
          <p:cNvSpPr/>
          <p:nvPr/>
        </p:nvSpPr>
        <p:spPr>
          <a:xfrm>
            <a:off x="365760" y="1554480"/>
            <a:ext cx="5943600" cy="274320"/>
          </a:xfrm>
          <a:prstGeom prst="rect">
            <a:avLst/>
          </a:prstGeom>
          <a:noFill/>
          <a:ln/>
        </p:spPr>
        <p:txBody>
          <a:bodyPr wrap="square" lIns="0" tIns="0" rIns="0" bIns="0" rtlCol="0" anchor="ctr"/>
          <a:lstStyle/>
          <a:p>
            <a:pPr marL="0" indent="0">
              <a:buNone/>
            </a:pPr>
            <a:r>
              <a:rPr lang="en-US" sz="1000" i="1" dirty="0">
                <a:solidFill>
                  <a:srgbClr val="7A8599"/>
                </a:solidFill>
              </a:rPr>
              <a:t>Individual or Team Submission  |  Due: Two Weeks from Today  |  Board-Presentation Format</a:t>
            </a:r>
            <a:endParaRPr lang="en-US" sz="1000" dirty="0"/>
          </a:p>
        </p:txBody>
      </p:sp>
      <p:sp>
        <p:nvSpPr>
          <p:cNvPr id="12" name="Shape 10"/>
          <p:cNvSpPr/>
          <p:nvPr/>
        </p:nvSpPr>
        <p:spPr>
          <a:xfrm>
            <a:off x="365760" y="1938528"/>
            <a:ext cx="5943600" cy="493776"/>
          </a:xfrm>
          <a:prstGeom prst="rect">
            <a:avLst/>
          </a:prstGeom>
          <a:solidFill>
            <a:srgbClr val="FFFFFF">
              <a:alpha val="8000"/>
            </a:srgbClr>
          </a:solidFill>
          <a:ln w="12700">
            <a:solidFill>
              <a:srgbClr val="C97D1B">
                <a:alpha val="35000"/>
              </a:srgbClr>
            </a:solidFill>
            <a:prstDash val="solid"/>
          </a:ln>
        </p:spPr>
      </p:sp>
      <p:sp>
        <p:nvSpPr>
          <p:cNvPr id="13" name="Shape 11"/>
          <p:cNvSpPr/>
          <p:nvPr/>
        </p:nvSpPr>
        <p:spPr>
          <a:xfrm>
            <a:off x="365760" y="1938528"/>
            <a:ext cx="274320" cy="493776"/>
          </a:xfrm>
          <a:prstGeom prst="rect">
            <a:avLst/>
          </a:prstGeom>
          <a:solidFill>
            <a:srgbClr val="C97D1B"/>
          </a:solidFill>
          <a:ln w="12700">
            <a:solidFill>
              <a:srgbClr val="C97D1B"/>
            </a:solidFill>
            <a:prstDash val="solid"/>
          </a:ln>
        </p:spPr>
      </p:sp>
      <p:sp>
        <p:nvSpPr>
          <p:cNvPr id="14" name="Text 12"/>
          <p:cNvSpPr/>
          <p:nvPr/>
        </p:nvSpPr>
        <p:spPr>
          <a:xfrm>
            <a:off x="365760" y="1938528"/>
            <a:ext cx="274320" cy="493776"/>
          </a:xfrm>
          <a:prstGeom prst="rect">
            <a:avLst/>
          </a:prstGeom>
          <a:noFill/>
          <a:ln/>
        </p:spPr>
        <p:txBody>
          <a:bodyPr wrap="square" lIns="0" tIns="0" rIns="0" bIns="0" rtlCol="0" anchor="ctr"/>
          <a:lstStyle/>
          <a:p>
            <a:pPr marL="0" indent="0" algn="ctr">
              <a:buNone/>
            </a:pPr>
            <a:r>
              <a:rPr lang="en-US" sz="1400" b="1" dirty="0">
                <a:solidFill>
                  <a:srgbClr val="1C1C2E"/>
                </a:solidFill>
              </a:rPr>
              <a:t>1</a:t>
            </a:r>
            <a:endParaRPr lang="en-US" sz="1400" dirty="0"/>
          </a:p>
        </p:txBody>
      </p:sp>
      <p:sp>
        <p:nvSpPr>
          <p:cNvPr id="15" name="Text 13"/>
          <p:cNvSpPr/>
          <p:nvPr/>
        </p:nvSpPr>
        <p:spPr>
          <a:xfrm>
            <a:off x="713232" y="1965960"/>
            <a:ext cx="5486400" cy="219456"/>
          </a:xfrm>
          <a:prstGeom prst="rect">
            <a:avLst/>
          </a:prstGeom>
          <a:noFill/>
          <a:ln/>
        </p:spPr>
        <p:txBody>
          <a:bodyPr wrap="square" lIns="0" tIns="0" rIns="0" bIns="0" rtlCol="0" anchor="ctr"/>
          <a:lstStyle/>
          <a:p>
            <a:pPr marL="0" indent="0">
              <a:buNone/>
            </a:pPr>
            <a:r>
              <a:rPr lang="en-US" sz="1050" b="1" dirty="0">
                <a:solidFill>
                  <a:srgbClr val="C97D1B"/>
                </a:solidFill>
              </a:rPr>
              <a:t>Problem Diagnosis (Iceberg Model)  (25%)</a:t>
            </a:r>
            <a:endParaRPr lang="en-US" sz="1050" dirty="0"/>
          </a:p>
        </p:txBody>
      </p:sp>
      <p:sp>
        <p:nvSpPr>
          <p:cNvPr id="16" name="Text 14"/>
          <p:cNvSpPr/>
          <p:nvPr/>
        </p:nvSpPr>
        <p:spPr>
          <a:xfrm>
            <a:off x="713232" y="2185416"/>
            <a:ext cx="5486400" cy="210312"/>
          </a:xfrm>
          <a:prstGeom prst="rect">
            <a:avLst/>
          </a:prstGeom>
          <a:noFill/>
          <a:ln/>
        </p:spPr>
        <p:txBody>
          <a:bodyPr wrap="square" lIns="0" tIns="0" rIns="0" bIns="0" rtlCol="0" anchor="ctr"/>
          <a:lstStyle/>
          <a:p>
            <a:pPr marL="0" indent="0">
              <a:buNone/>
            </a:pPr>
            <a:r>
              <a:rPr lang="en-US" sz="850" dirty="0">
                <a:solidFill>
                  <a:srgbClr val="E8ECF0"/>
                </a:solidFill>
                <a:latin typeface="Calibri" pitchFamily="34" charset="0"/>
                <a:ea typeface="Calibri" pitchFamily="34" charset="-122"/>
                <a:cs typeface="Calibri" pitchFamily="34" charset="-120"/>
              </a:rPr>
              <a:t>Select ONE significant organisational challenge (strategic, operational or people). Apply the Iceberg Model. Document what is visible (events), what is recurring (patterns), what systems are enabling it (structures), and what beliefs at leadership level are sustaining those systems (mental models).</a:t>
            </a:r>
            <a:endParaRPr lang="en-US" sz="850" dirty="0"/>
          </a:p>
        </p:txBody>
      </p:sp>
      <p:sp>
        <p:nvSpPr>
          <p:cNvPr id="17" name="Shape 15"/>
          <p:cNvSpPr/>
          <p:nvPr/>
        </p:nvSpPr>
        <p:spPr>
          <a:xfrm>
            <a:off x="365760" y="2478024"/>
            <a:ext cx="5943600" cy="493776"/>
          </a:xfrm>
          <a:prstGeom prst="rect">
            <a:avLst/>
          </a:prstGeom>
          <a:solidFill>
            <a:srgbClr val="FFFFFF">
              <a:alpha val="8000"/>
            </a:srgbClr>
          </a:solidFill>
          <a:ln w="12700">
            <a:solidFill>
              <a:srgbClr val="C97D1B">
                <a:alpha val="35000"/>
              </a:srgbClr>
            </a:solidFill>
            <a:prstDash val="solid"/>
          </a:ln>
        </p:spPr>
      </p:sp>
      <p:sp>
        <p:nvSpPr>
          <p:cNvPr id="18" name="Shape 16"/>
          <p:cNvSpPr/>
          <p:nvPr/>
        </p:nvSpPr>
        <p:spPr>
          <a:xfrm>
            <a:off x="365760" y="2478024"/>
            <a:ext cx="274320" cy="493776"/>
          </a:xfrm>
          <a:prstGeom prst="rect">
            <a:avLst/>
          </a:prstGeom>
          <a:solidFill>
            <a:srgbClr val="C97D1B"/>
          </a:solidFill>
          <a:ln w="12700">
            <a:solidFill>
              <a:srgbClr val="C97D1B"/>
            </a:solidFill>
            <a:prstDash val="solid"/>
          </a:ln>
        </p:spPr>
      </p:sp>
      <p:sp>
        <p:nvSpPr>
          <p:cNvPr id="19" name="Text 17"/>
          <p:cNvSpPr/>
          <p:nvPr/>
        </p:nvSpPr>
        <p:spPr>
          <a:xfrm>
            <a:off x="365760" y="2478024"/>
            <a:ext cx="274320" cy="493776"/>
          </a:xfrm>
          <a:prstGeom prst="rect">
            <a:avLst/>
          </a:prstGeom>
          <a:noFill/>
          <a:ln/>
        </p:spPr>
        <p:txBody>
          <a:bodyPr wrap="square" lIns="0" tIns="0" rIns="0" bIns="0" rtlCol="0" anchor="ctr"/>
          <a:lstStyle/>
          <a:p>
            <a:pPr marL="0" indent="0" algn="ctr">
              <a:buNone/>
            </a:pPr>
            <a:r>
              <a:rPr lang="en-US" sz="1400" b="1" dirty="0">
                <a:solidFill>
                  <a:srgbClr val="1C1C2E"/>
                </a:solidFill>
              </a:rPr>
              <a:t>2</a:t>
            </a:r>
            <a:endParaRPr lang="en-US" sz="1400" dirty="0"/>
          </a:p>
        </p:txBody>
      </p:sp>
      <p:sp>
        <p:nvSpPr>
          <p:cNvPr id="20" name="Text 18"/>
          <p:cNvSpPr/>
          <p:nvPr/>
        </p:nvSpPr>
        <p:spPr>
          <a:xfrm>
            <a:off x="713232" y="2505456"/>
            <a:ext cx="5486400" cy="219456"/>
          </a:xfrm>
          <a:prstGeom prst="rect">
            <a:avLst/>
          </a:prstGeom>
          <a:noFill/>
          <a:ln/>
        </p:spPr>
        <p:txBody>
          <a:bodyPr wrap="square" lIns="0" tIns="0" rIns="0" bIns="0" rtlCol="0" anchor="ctr"/>
          <a:lstStyle/>
          <a:p>
            <a:pPr marL="0" indent="0">
              <a:buNone/>
            </a:pPr>
            <a:r>
              <a:rPr lang="en-US" sz="1050" b="1" dirty="0">
                <a:solidFill>
                  <a:srgbClr val="C97D1B"/>
                </a:solidFill>
              </a:rPr>
              <a:t>Root Cause Mapping (Ishikawa)  (25%)</a:t>
            </a:r>
            <a:endParaRPr lang="en-US" sz="1050" dirty="0"/>
          </a:p>
        </p:txBody>
      </p:sp>
      <p:sp>
        <p:nvSpPr>
          <p:cNvPr id="21" name="Text 19"/>
          <p:cNvSpPr/>
          <p:nvPr/>
        </p:nvSpPr>
        <p:spPr>
          <a:xfrm>
            <a:off x="713232" y="2724912"/>
            <a:ext cx="5486400" cy="210312"/>
          </a:xfrm>
          <a:prstGeom prst="rect">
            <a:avLst/>
          </a:prstGeom>
          <a:noFill/>
          <a:ln/>
        </p:spPr>
        <p:txBody>
          <a:bodyPr wrap="square" lIns="0" tIns="0" rIns="0" bIns="0" rtlCol="0" anchor="ctr"/>
          <a:lstStyle/>
          <a:p>
            <a:pPr marL="0" indent="0">
              <a:buNone/>
            </a:pPr>
            <a:r>
              <a:rPr lang="en-US" sz="850" dirty="0">
                <a:solidFill>
                  <a:srgbClr val="E8ECF0"/>
                </a:solidFill>
                <a:latin typeface="Calibri" pitchFamily="34" charset="0"/>
                <a:ea typeface="Calibri" pitchFamily="34" charset="-122"/>
                <a:cs typeface="Calibri" pitchFamily="34" charset="-120"/>
              </a:rPr>
              <a:t>Build a Fishbone Diagram for the same challenge. Identify causes across at least 4 of the 6Ms (People, Process, Technology, Market, Management, Measurement). Present this as a visual you would show your board.</a:t>
            </a:r>
            <a:endParaRPr lang="en-US" sz="850" dirty="0"/>
          </a:p>
        </p:txBody>
      </p:sp>
      <p:sp>
        <p:nvSpPr>
          <p:cNvPr id="22" name="Shape 20"/>
          <p:cNvSpPr/>
          <p:nvPr/>
        </p:nvSpPr>
        <p:spPr>
          <a:xfrm>
            <a:off x="365760" y="3017520"/>
            <a:ext cx="5943600" cy="493776"/>
          </a:xfrm>
          <a:prstGeom prst="rect">
            <a:avLst/>
          </a:prstGeom>
          <a:solidFill>
            <a:srgbClr val="FFFFFF">
              <a:alpha val="8000"/>
            </a:srgbClr>
          </a:solidFill>
          <a:ln w="12700">
            <a:solidFill>
              <a:srgbClr val="C97D1B">
                <a:alpha val="35000"/>
              </a:srgbClr>
            </a:solidFill>
            <a:prstDash val="solid"/>
          </a:ln>
        </p:spPr>
      </p:sp>
      <p:sp>
        <p:nvSpPr>
          <p:cNvPr id="23" name="Shape 21"/>
          <p:cNvSpPr/>
          <p:nvPr/>
        </p:nvSpPr>
        <p:spPr>
          <a:xfrm>
            <a:off x="365760" y="3017520"/>
            <a:ext cx="274320" cy="493776"/>
          </a:xfrm>
          <a:prstGeom prst="rect">
            <a:avLst/>
          </a:prstGeom>
          <a:solidFill>
            <a:srgbClr val="C97D1B"/>
          </a:solidFill>
          <a:ln w="12700">
            <a:solidFill>
              <a:srgbClr val="C97D1B"/>
            </a:solidFill>
            <a:prstDash val="solid"/>
          </a:ln>
        </p:spPr>
      </p:sp>
      <p:sp>
        <p:nvSpPr>
          <p:cNvPr id="24" name="Text 22"/>
          <p:cNvSpPr/>
          <p:nvPr/>
        </p:nvSpPr>
        <p:spPr>
          <a:xfrm>
            <a:off x="365760" y="3017520"/>
            <a:ext cx="274320" cy="493776"/>
          </a:xfrm>
          <a:prstGeom prst="rect">
            <a:avLst/>
          </a:prstGeom>
          <a:noFill/>
          <a:ln/>
        </p:spPr>
        <p:txBody>
          <a:bodyPr wrap="square" lIns="0" tIns="0" rIns="0" bIns="0" rtlCol="0" anchor="ctr"/>
          <a:lstStyle/>
          <a:p>
            <a:pPr marL="0" indent="0" algn="ctr">
              <a:buNone/>
            </a:pPr>
            <a:r>
              <a:rPr lang="en-US" sz="1400" b="1" dirty="0">
                <a:solidFill>
                  <a:srgbClr val="1C1C2E"/>
                </a:solidFill>
              </a:rPr>
              <a:t>3</a:t>
            </a:r>
            <a:endParaRPr lang="en-US" sz="1400" dirty="0"/>
          </a:p>
        </p:txBody>
      </p:sp>
      <p:sp>
        <p:nvSpPr>
          <p:cNvPr id="25" name="Text 23"/>
          <p:cNvSpPr/>
          <p:nvPr/>
        </p:nvSpPr>
        <p:spPr>
          <a:xfrm>
            <a:off x="713232" y="3044952"/>
            <a:ext cx="5486400" cy="219456"/>
          </a:xfrm>
          <a:prstGeom prst="rect">
            <a:avLst/>
          </a:prstGeom>
          <a:noFill/>
          <a:ln/>
        </p:spPr>
        <p:txBody>
          <a:bodyPr wrap="square" lIns="0" tIns="0" rIns="0" bIns="0" rtlCol="0" anchor="ctr"/>
          <a:lstStyle/>
          <a:p>
            <a:pPr marL="0" indent="0">
              <a:buNone/>
            </a:pPr>
            <a:r>
              <a:rPr lang="en-US" sz="1050" b="1" dirty="0">
                <a:solidFill>
                  <a:srgbClr val="C97D1B"/>
                </a:solidFill>
              </a:rPr>
              <a:t>Risk Register &amp; Rating Matrix  (25%)</a:t>
            </a:r>
            <a:endParaRPr lang="en-US" sz="1050" dirty="0"/>
          </a:p>
        </p:txBody>
      </p:sp>
      <p:sp>
        <p:nvSpPr>
          <p:cNvPr id="26" name="Text 24"/>
          <p:cNvSpPr/>
          <p:nvPr/>
        </p:nvSpPr>
        <p:spPr>
          <a:xfrm>
            <a:off x="713232" y="3264408"/>
            <a:ext cx="5486400" cy="210312"/>
          </a:xfrm>
          <a:prstGeom prst="rect">
            <a:avLst/>
          </a:prstGeom>
          <a:noFill/>
          <a:ln/>
        </p:spPr>
        <p:txBody>
          <a:bodyPr wrap="square" lIns="0" tIns="0" rIns="0" bIns="0" rtlCol="0" anchor="ctr"/>
          <a:lstStyle/>
          <a:p>
            <a:pPr marL="0" indent="0">
              <a:buNone/>
            </a:pPr>
            <a:r>
              <a:rPr lang="en-US" sz="850" dirty="0">
                <a:solidFill>
                  <a:srgbClr val="E8ECF0"/>
                </a:solidFill>
                <a:latin typeface="Calibri" pitchFamily="34" charset="0"/>
                <a:ea typeface="Calibri" pitchFamily="34" charset="-122"/>
                <a:cs typeface="Calibri" pitchFamily="34" charset="-120"/>
              </a:rPr>
              <a:t>Identify 6-10 risks associated with this challenge or your organisation overall. Score each on Likelihood (1-5) and Impact (1-5). Plot on a Risk Matrix. Assign a formal 4-T response (Terminate, Treat, Transfer, Tolerate) to each. Name the risk owner.</a:t>
            </a:r>
            <a:endParaRPr lang="en-US" sz="850" dirty="0"/>
          </a:p>
        </p:txBody>
      </p:sp>
      <p:sp>
        <p:nvSpPr>
          <p:cNvPr id="27" name="Shape 25"/>
          <p:cNvSpPr/>
          <p:nvPr/>
        </p:nvSpPr>
        <p:spPr>
          <a:xfrm>
            <a:off x="365760" y="3557016"/>
            <a:ext cx="5943600" cy="493776"/>
          </a:xfrm>
          <a:prstGeom prst="rect">
            <a:avLst/>
          </a:prstGeom>
          <a:solidFill>
            <a:srgbClr val="FFFFFF">
              <a:alpha val="8000"/>
            </a:srgbClr>
          </a:solidFill>
          <a:ln w="12700">
            <a:solidFill>
              <a:srgbClr val="C97D1B">
                <a:alpha val="35000"/>
              </a:srgbClr>
            </a:solidFill>
            <a:prstDash val="solid"/>
          </a:ln>
        </p:spPr>
      </p:sp>
      <p:sp>
        <p:nvSpPr>
          <p:cNvPr id="28" name="Shape 26"/>
          <p:cNvSpPr/>
          <p:nvPr/>
        </p:nvSpPr>
        <p:spPr>
          <a:xfrm>
            <a:off x="365760" y="3557016"/>
            <a:ext cx="274320" cy="493776"/>
          </a:xfrm>
          <a:prstGeom prst="rect">
            <a:avLst/>
          </a:prstGeom>
          <a:solidFill>
            <a:srgbClr val="C97D1B"/>
          </a:solidFill>
          <a:ln w="12700">
            <a:solidFill>
              <a:srgbClr val="C97D1B"/>
            </a:solidFill>
            <a:prstDash val="solid"/>
          </a:ln>
        </p:spPr>
      </p:sp>
      <p:sp>
        <p:nvSpPr>
          <p:cNvPr id="29" name="Text 27"/>
          <p:cNvSpPr/>
          <p:nvPr/>
        </p:nvSpPr>
        <p:spPr>
          <a:xfrm>
            <a:off x="365760" y="3557016"/>
            <a:ext cx="274320" cy="493776"/>
          </a:xfrm>
          <a:prstGeom prst="rect">
            <a:avLst/>
          </a:prstGeom>
          <a:noFill/>
          <a:ln/>
        </p:spPr>
        <p:txBody>
          <a:bodyPr wrap="square" lIns="0" tIns="0" rIns="0" bIns="0" rtlCol="0" anchor="ctr"/>
          <a:lstStyle/>
          <a:p>
            <a:pPr marL="0" indent="0" algn="ctr">
              <a:buNone/>
            </a:pPr>
            <a:r>
              <a:rPr lang="en-US" sz="1400" b="1" dirty="0">
                <a:solidFill>
                  <a:srgbClr val="1C1C2E"/>
                </a:solidFill>
              </a:rPr>
              <a:t>4</a:t>
            </a:r>
            <a:endParaRPr lang="en-US" sz="1400" dirty="0"/>
          </a:p>
        </p:txBody>
      </p:sp>
      <p:sp>
        <p:nvSpPr>
          <p:cNvPr id="30" name="Text 28"/>
          <p:cNvSpPr/>
          <p:nvPr/>
        </p:nvSpPr>
        <p:spPr>
          <a:xfrm>
            <a:off x="713232" y="3584448"/>
            <a:ext cx="5486400" cy="219456"/>
          </a:xfrm>
          <a:prstGeom prst="rect">
            <a:avLst/>
          </a:prstGeom>
          <a:noFill/>
          <a:ln/>
        </p:spPr>
        <p:txBody>
          <a:bodyPr wrap="square" lIns="0" tIns="0" rIns="0" bIns="0" rtlCol="0" anchor="ctr"/>
          <a:lstStyle/>
          <a:p>
            <a:pPr marL="0" indent="0">
              <a:buNone/>
            </a:pPr>
            <a:r>
              <a:rPr lang="en-US" sz="1050" b="1" dirty="0">
                <a:solidFill>
                  <a:srgbClr val="C97D1B"/>
                </a:solidFill>
              </a:rPr>
              <a:t>Premortem on Your Mitigation Plan  (15%)</a:t>
            </a:r>
            <a:endParaRPr lang="en-US" sz="1050" dirty="0"/>
          </a:p>
        </p:txBody>
      </p:sp>
      <p:sp>
        <p:nvSpPr>
          <p:cNvPr id="31" name="Text 29"/>
          <p:cNvSpPr/>
          <p:nvPr/>
        </p:nvSpPr>
        <p:spPr>
          <a:xfrm>
            <a:off x="713232" y="3803904"/>
            <a:ext cx="5486400" cy="210312"/>
          </a:xfrm>
          <a:prstGeom prst="rect">
            <a:avLst/>
          </a:prstGeom>
          <a:noFill/>
          <a:ln/>
        </p:spPr>
        <p:txBody>
          <a:bodyPr wrap="square" lIns="0" tIns="0" rIns="0" bIns="0" rtlCol="0" anchor="ctr"/>
          <a:lstStyle/>
          <a:p>
            <a:pPr marL="0" indent="0">
              <a:buNone/>
            </a:pPr>
            <a:r>
              <a:rPr lang="en-US" sz="850" dirty="0">
                <a:solidFill>
                  <a:srgbClr val="E8ECF0"/>
                </a:solidFill>
                <a:latin typeface="Calibri" pitchFamily="34" charset="0"/>
                <a:ea typeface="Calibri" pitchFamily="34" charset="-122"/>
                <a:cs typeface="Calibri" pitchFamily="34" charset="-120"/>
              </a:rPr>
              <a:t>Run a written premortem on your own risk mitigation plan. Imagine it is 12 months later and the mitigation has failed. Write the 5 most likely reasons it failed. Then revise at least 2 elements of your plan based on this analysis.</a:t>
            </a:r>
            <a:endParaRPr lang="en-US" sz="850" dirty="0"/>
          </a:p>
        </p:txBody>
      </p:sp>
      <p:sp>
        <p:nvSpPr>
          <p:cNvPr id="32" name="Shape 30"/>
          <p:cNvSpPr/>
          <p:nvPr/>
        </p:nvSpPr>
        <p:spPr>
          <a:xfrm>
            <a:off x="365760" y="4096512"/>
            <a:ext cx="5943600" cy="493776"/>
          </a:xfrm>
          <a:prstGeom prst="rect">
            <a:avLst/>
          </a:prstGeom>
          <a:solidFill>
            <a:srgbClr val="FFFFFF">
              <a:alpha val="8000"/>
            </a:srgbClr>
          </a:solidFill>
          <a:ln w="12700">
            <a:solidFill>
              <a:srgbClr val="C97D1B">
                <a:alpha val="35000"/>
              </a:srgbClr>
            </a:solidFill>
            <a:prstDash val="solid"/>
          </a:ln>
        </p:spPr>
      </p:sp>
      <p:sp>
        <p:nvSpPr>
          <p:cNvPr id="33" name="Shape 31"/>
          <p:cNvSpPr/>
          <p:nvPr/>
        </p:nvSpPr>
        <p:spPr>
          <a:xfrm>
            <a:off x="365760" y="4096512"/>
            <a:ext cx="274320" cy="493776"/>
          </a:xfrm>
          <a:prstGeom prst="rect">
            <a:avLst/>
          </a:prstGeom>
          <a:solidFill>
            <a:srgbClr val="C97D1B"/>
          </a:solidFill>
          <a:ln w="12700">
            <a:solidFill>
              <a:srgbClr val="C97D1B"/>
            </a:solidFill>
            <a:prstDash val="solid"/>
          </a:ln>
        </p:spPr>
      </p:sp>
      <p:sp>
        <p:nvSpPr>
          <p:cNvPr id="34" name="Text 32"/>
          <p:cNvSpPr/>
          <p:nvPr/>
        </p:nvSpPr>
        <p:spPr>
          <a:xfrm>
            <a:off x="365760" y="4096512"/>
            <a:ext cx="274320" cy="493776"/>
          </a:xfrm>
          <a:prstGeom prst="rect">
            <a:avLst/>
          </a:prstGeom>
          <a:noFill/>
          <a:ln/>
        </p:spPr>
        <p:txBody>
          <a:bodyPr wrap="square" lIns="0" tIns="0" rIns="0" bIns="0" rtlCol="0" anchor="ctr"/>
          <a:lstStyle/>
          <a:p>
            <a:pPr marL="0" indent="0" algn="ctr">
              <a:buNone/>
            </a:pPr>
            <a:r>
              <a:rPr lang="en-US" sz="1400" b="1" dirty="0">
                <a:solidFill>
                  <a:srgbClr val="1C1C2E"/>
                </a:solidFill>
              </a:rPr>
              <a:t>5</a:t>
            </a:r>
            <a:endParaRPr lang="en-US" sz="1400" dirty="0"/>
          </a:p>
        </p:txBody>
      </p:sp>
      <p:sp>
        <p:nvSpPr>
          <p:cNvPr id="35" name="Text 33"/>
          <p:cNvSpPr/>
          <p:nvPr/>
        </p:nvSpPr>
        <p:spPr>
          <a:xfrm>
            <a:off x="713232" y="4123944"/>
            <a:ext cx="5486400" cy="219456"/>
          </a:xfrm>
          <a:prstGeom prst="rect">
            <a:avLst/>
          </a:prstGeom>
          <a:noFill/>
          <a:ln/>
        </p:spPr>
        <p:txBody>
          <a:bodyPr wrap="square" lIns="0" tIns="0" rIns="0" bIns="0" rtlCol="0" anchor="ctr"/>
          <a:lstStyle/>
          <a:p>
            <a:pPr marL="0" indent="0">
              <a:buNone/>
            </a:pPr>
            <a:r>
              <a:rPr lang="en-US" sz="1050" b="1" dirty="0">
                <a:solidFill>
                  <a:srgbClr val="C97D1B"/>
                </a:solidFill>
              </a:rPr>
              <a:t>Board-Level Recommendation  (10%)</a:t>
            </a:r>
            <a:endParaRPr lang="en-US" sz="1050" dirty="0"/>
          </a:p>
        </p:txBody>
      </p:sp>
      <p:sp>
        <p:nvSpPr>
          <p:cNvPr id="36" name="Text 34"/>
          <p:cNvSpPr/>
          <p:nvPr/>
        </p:nvSpPr>
        <p:spPr>
          <a:xfrm>
            <a:off x="713232" y="4343400"/>
            <a:ext cx="5486400" cy="210312"/>
          </a:xfrm>
          <a:prstGeom prst="rect">
            <a:avLst/>
          </a:prstGeom>
          <a:noFill/>
          <a:ln/>
        </p:spPr>
        <p:txBody>
          <a:bodyPr wrap="square" lIns="0" tIns="0" rIns="0" bIns="0" rtlCol="0" anchor="ctr"/>
          <a:lstStyle/>
          <a:p>
            <a:pPr marL="0" indent="0">
              <a:buNone/>
            </a:pPr>
            <a:r>
              <a:rPr lang="en-US" sz="850" dirty="0">
                <a:solidFill>
                  <a:srgbClr val="E8ECF0"/>
                </a:solidFill>
                <a:latin typeface="Calibri" pitchFamily="34" charset="0"/>
                <a:ea typeface="Calibri" pitchFamily="34" charset="-122"/>
                <a:cs typeface="Calibri" pitchFamily="34" charset="-120"/>
              </a:rPr>
              <a:t>Write a 1-page executive memo (as if addressed to your board) summarising the risk landscape and your recommended strategic response. Use crisp, decision-grade language. No jargon. One clear recommendation per risk tier.</a:t>
            </a:r>
            <a:endParaRPr lang="en-US" sz="850" dirty="0"/>
          </a:p>
        </p:txBody>
      </p:sp>
      <p:sp>
        <p:nvSpPr>
          <p:cNvPr id="37" name="Shape 35"/>
          <p:cNvSpPr/>
          <p:nvPr/>
        </p:nvSpPr>
        <p:spPr>
          <a:xfrm>
            <a:off x="365760" y="4636008"/>
            <a:ext cx="5943600" cy="182880"/>
          </a:xfrm>
          <a:prstGeom prst="rect">
            <a:avLst/>
          </a:prstGeom>
          <a:solidFill>
            <a:srgbClr val="C97D1B">
              <a:alpha val="18000"/>
            </a:srgbClr>
          </a:solidFill>
          <a:ln w="12700">
            <a:solidFill>
              <a:srgbClr val="C97D1B">
                <a:alpha val="40000"/>
              </a:srgbClr>
            </a:solidFill>
            <a:prstDash val="solid"/>
          </a:ln>
        </p:spPr>
      </p:sp>
      <p:sp>
        <p:nvSpPr>
          <p:cNvPr id="38" name="Text 36"/>
          <p:cNvSpPr/>
          <p:nvPr/>
        </p:nvSpPr>
        <p:spPr>
          <a:xfrm>
            <a:off x="411480" y="4636008"/>
            <a:ext cx="5852160" cy="182880"/>
          </a:xfrm>
          <a:prstGeom prst="rect">
            <a:avLst/>
          </a:prstGeom>
          <a:noFill/>
          <a:ln/>
        </p:spPr>
        <p:txBody>
          <a:bodyPr wrap="square" lIns="0" tIns="0" rIns="0" bIns="0" rtlCol="0" anchor="ctr"/>
          <a:lstStyle/>
          <a:p>
            <a:pPr marL="0" indent="0" algn="ctr">
              <a:buNone/>
            </a:pPr>
            <a:r>
              <a:rPr lang="en-US" sz="850" dirty="0">
                <a:solidFill>
                  <a:srgbClr val="FFFFFF"/>
                </a:solidFill>
              </a:rPr>
              <a:t>Format: 10-15 slide deck OR 1,500-word report  |  Cite at least 2 tools from this module  |  Graded on rigour, not perfection</a:t>
            </a:r>
            <a:endParaRPr lang="en-US" sz="850" dirty="0"/>
          </a:p>
        </p:txBody>
      </p:sp>
      <p:sp>
        <p:nvSpPr>
          <p:cNvPr id="39" name="Shape 37"/>
          <p:cNvSpPr/>
          <p:nvPr/>
        </p:nvSpPr>
        <p:spPr>
          <a:xfrm>
            <a:off x="0" y="4828032"/>
            <a:ext cx="9144000" cy="315468"/>
          </a:xfrm>
          <a:prstGeom prst="rect">
            <a:avLst/>
          </a:prstGeom>
          <a:solidFill>
            <a:srgbClr val="0D1321"/>
          </a:solidFill>
          <a:ln w="12700">
            <a:solidFill>
              <a:srgbClr val="0D1321"/>
            </a:solidFill>
            <a:prstDash val="solid"/>
          </a:ln>
        </p:spPr>
      </p:sp>
      <p:sp>
        <p:nvSpPr>
          <p:cNvPr id="40" name="Text 38"/>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2">
    <p:bg>
      <p:bgPr>
        <a:solidFill>
          <a:srgbClr val="0D1321"/>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C97D1B"/>
          </a:solidFill>
          <a:ln w="12700">
            <a:solidFill>
              <a:srgbClr val="C97D1B"/>
            </a:solidFill>
            <a:prstDash val="solid"/>
          </a:ln>
        </p:spPr>
      </p:sp>
      <p:sp>
        <p:nvSpPr>
          <p:cNvPr id="3" name="Shape 1"/>
          <p:cNvSpPr/>
          <p:nvPr/>
        </p:nvSpPr>
        <p:spPr>
          <a:xfrm>
            <a:off x="6675120" y="64008"/>
            <a:ext cx="2468880" cy="5079492"/>
          </a:xfrm>
          <a:prstGeom prst="rect">
            <a:avLst/>
          </a:prstGeom>
          <a:solidFill>
            <a:srgbClr val="1C1C2E"/>
          </a:solidFill>
          <a:ln w="12700">
            <a:solidFill>
              <a:srgbClr val="1C1C2E"/>
            </a:solidFill>
            <a:prstDash val="solid"/>
          </a:ln>
        </p:spPr>
      </p:sp>
      <p:sp>
        <p:nvSpPr>
          <p:cNvPr id="4" name="Shape 2"/>
          <p:cNvSpPr/>
          <p:nvPr/>
        </p:nvSpPr>
        <p:spPr>
          <a:xfrm>
            <a:off x="6766560" y="365760"/>
            <a:ext cx="2194560" cy="2194560"/>
          </a:xfrm>
          <a:prstGeom prst="ellipse">
            <a:avLst/>
          </a:prstGeom>
          <a:solidFill>
            <a:srgbClr val="8B1A1A">
              <a:alpha val="22000"/>
            </a:srgbClr>
          </a:solidFill>
          <a:ln w="12700">
            <a:solidFill>
              <a:srgbClr val="8B1A1A">
                <a:alpha val="45000"/>
              </a:srgbClr>
            </a:solidFill>
            <a:prstDash val="solid"/>
          </a:ln>
        </p:spPr>
      </p:sp>
      <p:sp>
        <p:nvSpPr>
          <p:cNvPr id="5" name="Shape 3"/>
          <p:cNvSpPr/>
          <p:nvPr/>
        </p:nvSpPr>
        <p:spPr>
          <a:xfrm>
            <a:off x="7040880" y="2377440"/>
            <a:ext cx="1645920" cy="1645920"/>
          </a:xfrm>
          <a:prstGeom prst="ellipse">
            <a:avLst/>
          </a:prstGeom>
          <a:solidFill>
            <a:srgbClr val="C97D1B">
              <a:alpha val="22000"/>
            </a:srgbClr>
          </a:solidFill>
          <a:ln w="12700">
            <a:solidFill>
              <a:srgbClr val="C97D1B">
                <a:alpha val="45000"/>
              </a:srgbClr>
            </a:solidFill>
            <a:prstDash val="solid"/>
          </a:ln>
        </p:spPr>
      </p:sp>
      <p:sp>
        <p:nvSpPr>
          <p:cNvPr id="6" name="Text 4"/>
          <p:cNvSpPr/>
          <p:nvPr/>
        </p:nvSpPr>
        <p:spPr>
          <a:xfrm>
            <a:off x="365760" y="182880"/>
            <a:ext cx="6035040" cy="502920"/>
          </a:xfrm>
          <a:prstGeom prst="rect">
            <a:avLst/>
          </a:prstGeom>
          <a:noFill/>
          <a:ln/>
        </p:spPr>
        <p:txBody>
          <a:bodyPr wrap="square" lIns="0" tIns="0" rIns="0" bIns="0"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What Every Executive Must Take from This Module</a:t>
            </a:r>
            <a:endParaRPr lang="en-US" sz="2400" dirty="0"/>
          </a:p>
        </p:txBody>
      </p:sp>
      <p:sp>
        <p:nvSpPr>
          <p:cNvPr id="7" name="Text 5"/>
          <p:cNvSpPr/>
          <p:nvPr/>
        </p:nvSpPr>
        <p:spPr>
          <a:xfrm>
            <a:off x="365760" y="731520"/>
            <a:ext cx="6035040" cy="274320"/>
          </a:xfrm>
          <a:prstGeom prst="rect">
            <a:avLst/>
          </a:prstGeom>
          <a:noFill/>
          <a:ln/>
        </p:spPr>
        <p:txBody>
          <a:bodyPr wrap="square" lIns="0" tIns="0" rIns="0" bIns="0" rtlCol="0" anchor="ctr"/>
          <a:lstStyle/>
          <a:p>
            <a:pPr marL="0" indent="0">
              <a:buNone/>
            </a:pPr>
            <a:r>
              <a:rPr lang="en-US" sz="1200" i="1" dirty="0">
                <a:solidFill>
                  <a:srgbClr val="7A8599"/>
                </a:solidFill>
              </a:rPr>
              <a:t>The boardroom demands diagnosis, not just decisions.</a:t>
            </a:r>
            <a:endParaRPr lang="en-US" sz="1200" dirty="0"/>
          </a:p>
        </p:txBody>
      </p:sp>
      <p:sp>
        <p:nvSpPr>
          <p:cNvPr id="8" name="Shape 6"/>
          <p:cNvSpPr/>
          <p:nvPr/>
        </p:nvSpPr>
        <p:spPr>
          <a:xfrm>
            <a:off x="365760" y="1078992"/>
            <a:ext cx="6126480" cy="548640"/>
          </a:xfrm>
          <a:prstGeom prst="rect">
            <a:avLst/>
          </a:prstGeom>
          <a:solidFill>
            <a:srgbClr val="FFFFFF">
              <a:alpha val="8000"/>
            </a:srgbClr>
          </a:solidFill>
          <a:ln w="12700">
            <a:solidFill>
              <a:srgbClr val="2E4057"/>
            </a:solidFill>
            <a:prstDash val="solid"/>
          </a:ln>
        </p:spPr>
      </p:sp>
      <p:sp>
        <p:nvSpPr>
          <p:cNvPr id="9" name="Shape 7"/>
          <p:cNvSpPr/>
          <p:nvPr/>
        </p:nvSpPr>
        <p:spPr>
          <a:xfrm>
            <a:off x="365760" y="1078992"/>
            <a:ext cx="64008" cy="548640"/>
          </a:xfrm>
          <a:prstGeom prst="rect">
            <a:avLst/>
          </a:prstGeom>
          <a:solidFill>
            <a:srgbClr val="2E4057"/>
          </a:solidFill>
          <a:ln w="12700">
            <a:solidFill>
              <a:srgbClr val="2E4057"/>
            </a:solidFill>
            <a:prstDash val="solid"/>
          </a:ln>
        </p:spPr>
      </p:sp>
      <p:sp>
        <p:nvSpPr>
          <p:cNvPr id="10" name="Shape 8"/>
          <p:cNvSpPr/>
          <p:nvPr/>
        </p:nvSpPr>
        <p:spPr>
          <a:xfrm>
            <a:off x="502920" y="1207008"/>
            <a:ext cx="292608" cy="292608"/>
          </a:xfrm>
          <a:prstGeom prst="ellipse">
            <a:avLst/>
          </a:prstGeom>
          <a:solidFill>
            <a:srgbClr val="2E4057"/>
          </a:solidFill>
          <a:ln w="12700">
            <a:solidFill>
              <a:srgbClr val="2E4057"/>
            </a:solidFill>
            <a:prstDash val="solid"/>
          </a:ln>
        </p:spPr>
      </p:sp>
      <p:sp>
        <p:nvSpPr>
          <p:cNvPr id="11" name="Text 9"/>
          <p:cNvSpPr/>
          <p:nvPr/>
        </p:nvSpPr>
        <p:spPr>
          <a:xfrm>
            <a:off x="502920" y="1207008"/>
            <a:ext cx="292608" cy="292608"/>
          </a:xfrm>
          <a:prstGeom prst="rect">
            <a:avLst/>
          </a:prstGeom>
          <a:noFill/>
          <a:ln/>
        </p:spPr>
        <p:txBody>
          <a:bodyPr wrap="square" lIns="0" tIns="0" rIns="0" bIns="0" rtlCol="0" anchor="ctr"/>
          <a:lstStyle/>
          <a:p>
            <a:pPr marL="0" indent="0" algn="ctr">
              <a:buNone/>
            </a:pPr>
            <a:r>
              <a:rPr lang="en-US" sz="900" b="1" dirty="0">
                <a:solidFill>
                  <a:srgbClr val="FFFFFF"/>
                </a:solidFill>
              </a:rPr>
              <a:t>I</a:t>
            </a:r>
            <a:endParaRPr lang="en-US" sz="900" dirty="0"/>
          </a:p>
        </p:txBody>
      </p:sp>
      <p:sp>
        <p:nvSpPr>
          <p:cNvPr id="12" name="Text 10"/>
          <p:cNvSpPr/>
          <p:nvPr/>
        </p:nvSpPr>
        <p:spPr>
          <a:xfrm>
            <a:off x="877824" y="1133856"/>
            <a:ext cx="5577840" cy="4572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The Iceberg Model: Never fix what you can see without understanding what you cannot. Surface fixes on deep problems accelerate failure.</a:t>
            </a:r>
            <a:endParaRPr lang="en-US" sz="1000" dirty="0"/>
          </a:p>
        </p:txBody>
      </p:sp>
      <p:sp>
        <p:nvSpPr>
          <p:cNvPr id="13" name="Shape 11"/>
          <p:cNvSpPr/>
          <p:nvPr/>
        </p:nvSpPr>
        <p:spPr>
          <a:xfrm>
            <a:off x="365760" y="1691640"/>
            <a:ext cx="6126480" cy="548640"/>
          </a:xfrm>
          <a:prstGeom prst="rect">
            <a:avLst/>
          </a:prstGeom>
          <a:solidFill>
            <a:srgbClr val="FFFFFF">
              <a:alpha val="8000"/>
            </a:srgbClr>
          </a:solidFill>
          <a:ln w="12700">
            <a:solidFill>
              <a:srgbClr val="2E6B9E"/>
            </a:solidFill>
            <a:prstDash val="solid"/>
          </a:ln>
        </p:spPr>
      </p:sp>
      <p:sp>
        <p:nvSpPr>
          <p:cNvPr id="14" name="Shape 12"/>
          <p:cNvSpPr/>
          <p:nvPr/>
        </p:nvSpPr>
        <p:spPr>
          <a:xfrm>
            <a:off x="365760" y="1691640"/>
            <a:ext cx="64008" cy="548640"/>
          </a:xfrm>
          <a:prstGeom prst="rect">
            <a:avLst/>
          </a:prstGeom>
          <a:solidFill>
            <a:srgbClr val="2E6B9E"/>
          </a:solidFill>
          <a:ln w="12700">
            <a:solidFill>
              <a:srgbClr val="2E6B9E"/>
            </a:solidFill>
            <a:prstDash val="solid"/>
          </a:ln>
        </p:spPr>
      </p:sp>
      <p:sp>
        <p:nvSpPr>
          <p:cNvPr id="15" name="Shape 13"/>
          <p:cNvSpPr/>
          <p:nvPr/>
        </p:nvSpPr>
        <p:spPr>
          <a:xfrm>
            <a:off x="502920" y="1819656"/>
            <a:ext cx="292608" cy="292608"/>
          </a:xfrm>
          <a:prstGeom prst="ellipse">
            <a:avLst/>
          </a:prstGeom>
          <a:solidFill>
            <a:srgbClr val="2E6B9E"/>
          </a:solidFill>
          <a:ln w="12700">
            <a:solidFill>
              <a:srgbClr val="2E6B9E"/>
            </a:solidFill>
            <a:prstDash val="solid"/>
          </a:ln>
        </p:spPr>
      </p:sp>
      <p:sp>
        <p:nvSpPr>
          <p:cNvPr id="16" name="Text 14"/>
          <p:cNvSpPr/>
          <p:nvPr/>
        </p:nvSpPr>
        <p:spPr>
          <a:xfrm>
            <a:off x="502920" y="1819656"/>
            <a:ext cx="292608" cy="292608"/>
          </a:xfrm>
          <a:prstGeom prst="rect">
            <a:avLst/>
          </a:prstGeom>
          <a:noFill/>
          <a:ln/>
        </p:spPr>
        <p:txBody>
          <a:bodyPr wrap="square" lIns="0" tIns="0" rIns="0" bIns="0" rtlCol="0" anchor="ctr"/>
          <a:lstStyle/>
          <a:p>
            <a:pPr marL="0" indent="0" algn="ctr">
              <a:buNone/>
            </a:pPr>
            <a:r>
              <a:rPr lang="en-US" sz="900" b="1" dirty="0">
                <a:solidFill>
                  <a:srgbClr val="FFFFFF"/>
                </a:solidFill>
              </a:rPr>
              <a:t>F</a:t>
            </a:r>
            <a:endParaRPr lang="en-US" sz="900" dirty="0"/>
          </a:p>
        </p:txBody>
      </p:sp>
      <p:sp>
        <p:nvSpPr>
          <p:cNvPr id="17" name="Text 15"/>
          <p:cNvSpPr/>
          <p:nvPr/>
        </p:nvSpPr>
        <p:spPr>
          <a:xfrm>
            <a:off x="877824" y="1746504"/>
            <a:ext cx="5577840" cy="4572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The Fishbone Diagram: Organisational problems are multi-causal. Single-cause thinking is the luxury of the uninformed executive.</a:t>
            </a:r>
            <a:endParaRPr lang="en-US" sz="1000" dirty="0"/>
          </a:p>
        </p:txBody>
      </p:sp>
      <p:sp>
        <p:nvSpPr>
          <p:cNvPr id="18" name="Shape 16"/>
          <p:cNvSpPr/>
          <p:nvPr/>
        </p:nvSpPr>
        <p:spPr>
          <a:xfrm>
            <a:off x="365760" y="2304288"/>
            <a:ext cx="6126480" cy="548640"/>
          </a:xfrm>
          <a:prstGeom prst="rect">
            <a:avLst/>
          </a:prstGeom>
          <a:solidFill>
            <a:srgbClr val="FFFFFF">
              <a:alpha val="8000"/>
            </a:srgbClr>
          </a:solidFill>
          <a:ln w="12700">
            <a:solidFill>
              <a:srgbClr val="B5451B"/>
            </a:solidFill>
            <a:prstDash val="solid"/>
          </a:ln>
        </p:spPr>
      </p:sp>
      <p:sp>
        <p:nvSpPr>
          <p:cNvPr id="19" name="Shape 17"/>
          <p:cNvSpPr/>
          <p:nvPr/>
        </p:nvSpPr>
        <p:spPr>
          <a:xfrm>
            <a:off x="365760" y="2304288"/>
            <a:ext cx="64008" cy="548640"/>
          </a:xfrm>
          <a:prstGeom prst="rect">
            <a:avLst/>
          </a:prstGeom>
          <a:solidFill>
            <a:srgbClr val="B5451B"/>
          </a:solidFill>
          <a:ln w="12700">
            <a:solidFill>
              <a:srgbClr val="B5451B"/>
            </a:solidFill>
            <a:prstDash val="solid"/>
          </a:ln>
        </p:spPr>
      </p:sp>
      <p:sp>
        <p:nvSpPr>
          <p:cNvPr id="20" name="Shape 18"/>
          <p:cNvSpPr/>
          <p:nvPr/>
        </p:nvSpPr>
        <p:spPr>
          <a:xfrm>
            <a:off x="502920" y="2432304"/>
            <a:ext cx="292608" cy="292608"/>
          </a:xfrm>
          <a:prstGeom prst="ellipse">
            <a:avLst/>
          </a:prstGeom>
          <a:solidFill>
            <a:srgbClr val="B5451B"/>
          </a:solidFill>
          <a:ln w="12700">
            <a:solidFill>
              <a:srgbClr val="B5451B"/>
            </a:solidFill>
            <a:prstDash val="solid"/>
          </a:ln>
        </p:spPr>
      </p:sp>
      <p:sp>
        <p:nvSpPr>
          <p:cNvPr id="21" name="Text 19"/>
          <p:cNvSpPr/>
          <p:nvPr/>
        </p:nvSpPr>
        <p:spPr>
          <a:xfrm>
            <a:off x="502920" y="2432304"/>
            <a:ext cx="292608" cy="292608"/>
          </a:xfrm>
          <a:prstGeom prst="rect">
            <a:avLst/>
          </a:prstGeom>
          <a:noFill/>
          <a:ln/>
        </p:spPr>
        <p:txBody>
          <a:bodyPr wrap="square" lIns="0" tIns="0" rIns="0" bIns="0" rtlCol="0" anchor="ctr"/>
          <a:lstStyle/>
          <a:p>
            <a:pPr marL="0" indent="0" algn="ctr">
              <a:buNone/>
            </a:pPr>
            <a:r>
              <a:rPr lang="en-US" sz="900" b="1" dirty="0">
                <a:solidFill>
                  <a:srgbClr val="FFFFFF"/>
                </a:solidFill>
              </a:rPr>
              <a:t>P</a:t>
            </a:r>
            <a:endParaRPr lang="en-US" sz="900" dirty="0"/>
          </a:p>
        </p:txBody>
      </p:sp>
      <p:sp>
        <p:nvSpPr>
          <p:cNvPr id="22" name="Text 20"/>
          <p:cNvSpPr/>
          <p:nvPr/>
        </p:nvSpPr>
        <p:spPr>
          <a:xfrm>
            <a:off x="877824" y="2359152"/>
            <a:ext cx="5577840" cy="4572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Premortem Analysis: Hope is not a risk strategy. Imagine failure — systematically, structurally, before you launch.</a:t>
            </a:r>
            <a:endParaRPr lang="en-US" sz="1000" dirty="0"/>
          </a:p>
        </p:txBody>
      </p:sp>
      <p:sp>
        <p:nvSpPr>
          <p:cNvPr id="23" name="Shape 21"/>
          <p:cNvSpPr/>
          <p:nvPr/>
        </p:nvSpPr>
        <p:spPr>
          <a:xfrm>
            <a:off x="365760" y="2916936"/>
            <a:ext cx="6126480" cy="548640"/>
          </a:xfrm>
          <a:prstGeom prst="rect">
            <a:avLst/>
          </a:prstGeom>
          <a:solidFill>
            <a:srgbClr val="FFFFFF">
              <a:alpha val="8000"/>
            </a:srgbClr>
          </a:solidFill>
          <a:ln w="12700">
            <a:solidFill>
              <a:srgbClr val="C97D1B"/>
            </a:solidFill>
            <a:prstDash val="solid"/>
          </a:ln>
        </p:spPr>
      </p:sp>
      <p:sp>
        <p:nvSpPr>
          <p:cNvPr id="24" name="Shape 22"/>
          <p:cNvSpPr/>
          <p:nvPr/>
        </p:nvSpPr>
        <p:spPr>
          <a:xfrm>
            <a:off x="365760" y="2916936"/>
            <a:ext cx="64008" cy="548640"/>
          </a:xfrm>
          <a:prstGeom prst="rect">
            <a:avLst/>
          </a:prstGeom>
          <a:solidFill>
            <a:srgbClr val="C97D1B"/>
          </a:solidFill>
          <a:ln w="12700">
            <a:solidFill>
              <a:srgbClr val="C97D1B"/>
            </a:solidFill>
            <a:prstDash val="solid"/>
          </a:ln>
        </p:spPr>
      </p:sp>
      <p:sp>
        <p:nvSpPr>
          <p:cNvPr id="25" name="Shape 23"/>
          <p:cNvSpPr/>
          <p:nvPr/>
        </p:nvSpPr>
        <p:spPr>
          <a:xfrm>
            <a:off x="502920" y="3044952"/>
            <a:ext cx="292608" cy="292608"/>
          </a:xfrm>
          <a:prstGeom prst="ellipse">
            <a:avLst/>
          </a:prstGeom>
          <a:solidFill>
            <a:srgbClr val="C97D1B"/>
          </a:solidFill>
          <a:ln w="12700">
            <a:solidFill>
              <a:srgbClr val="C97D1B"/>
            </a:solidFill>
            <a:prstDash val="solid"/>
          </a:ln>
        </p:spPr>
      </p:sp>
      <p:sp>
        <p:nvSpPr>
          <p:cNvPr id="26" name="Text 24"/>
          <p:cNvSpPr/>
          <p:nvPr/>
        </p:nvSpPr>
        <p:spPr>
          <a:xfrm>
            <a:off x="502920" y="3044952"/>
            <a:ext cx="292608" cy="292608"/>
          </a:xfrm>
          <a:prstGeom prst="rect">
            <a:avLst/>
          </a:prstGeom>
          <a:noFill/>
          <a:ln/>
        </p:spPr>
        <p:txBody>
          <a:bodyPr wrap="square" lIns="0" tIns="0" rIns="0" bIns="0" rtlCol="0" anchor="ctr"/>
          <a:lstStyle/>
          <a:p>
            <a:pPr marL="0" indent="0" algn="ctr">
              <a:buNone/>
            </a:pPr>
            <a:r>
              <a:rPr lang="en-US" sz="900" b="1" dirty="0">
                <a:solidFill>
                  <a:srgbClr val="FFFFFF"/>
                </a:solidFill>
              </a:rPr>
              <a:t>R</a:t>
            </a:r>
            <a:endParaRPr lang="en-US" sz="900" dirty="0"/>
          </a:p>
        </p:txBody>
      </p:sp>
      <p:sp>
        <p:nvSpPr>
          <p:cNvPr id="27" name="Text 25"/>
          <p:cNvSpPr/>
          <p:nvPr/>
        </p:nvSpPr>
        <p:spPr>
          <a:xfrm>
            <a:off x="877824" y="2971800"/>
            <a:ext cx="5577840" cy="4572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Risk Rating Matrix: Not all risks deserve equal attention. Score, prioritise, and act proportionally. What you do not rate, you do not manage.</a:t>
            </a:r>
            <a:endParaRPr lang="en-US" sz="1000" dirty="0"/>
          </a:p>
        </p:txBody>
      </p:sp>
      <p:sp>
        <p:nvSpPr>
          <p:cNvPr id="28" name="Shape 26"/>
          <p:cNvSpPr/>
          <p:nvPr/>
        </p:nvSpPr>
        <p:spPr>
          <a:xfrm>
            <a:off x="365760" y="3529584"/>
            <a:ext cx="6126480" cy="548640"/>
          </a:xfrm>
          <a:prstGeom prst="rect">
            <a:avLst/>
          </a:prstGeom>
          <a:solidFill>
            <a:srgbClr val="FFFFFF">
              <a:alpha val="8000"/>
            </a:srgbClr>
          </a:solidFill>
          <a:ln w="12700">
            <a:solidFill>
              <a:srgbClr val="8B1A1A"/>
            </a:solidFill>
            <a:prstDash val="solid"/>
          </a:ln>
        </p:spPr>
      </p:sp>
      <p:sp>
        <p:nvSpPr>
          <p:cNvPr id="29" name="Shape 27"/>
          <p:cNvSpPr/>
          <p:nvPr/>
        </p:nvSpPr>
        <p:spPr>
          <a:xfrm>
            <a:off x="365760" y="3529584"/>
            <a:ext cx="64008" cy="548640"/>
          </a:xfrm>
          <a:prstGeom prst="rect">
            <a:avLst/>
          </a:prstGeom>
          <a:solidFill>
            <a:srgbClr val="8B1A1A"/>
          </a:solidFill>
          <a:ln w="12700">
            <a:solidFill>
              <a:srgbClr val="8B1A1A"/>
            </a:solidFill>
            <a:prstDash val="solid"/>
          </a:ln>
        </p:spPr>
      </p:sp>
      <p:sp>
        <p:nvSpPr>
          <p:cNvPr id="30" name="Shape 28"/>
          <p:cNvSpPr/>
          <p:nvPr/>
        </p:nvSpPr>
        <p:spPr>
          <a:xfrm>
            <a:off x="502920" y="3657600"/>
            <a:ext cx="292608" cy="292608"/>
          </a:xfrm>
          <a:prstGeom prst="ellipse">
            <a:avLst/>
          </a:prstGeom>
          <a:solidFill>
            <a:srgbClr val="8B1A1A"/>
          </a:solidFill>
          <a:ln w="12700">
            <a:solidFill>
              <a:srgbClr val="8B1A1A"/>
            </a:solidFill>
            <a:prstDash val="solid"/>
          </a:ln>
        </p:spPr>
      </p:sp>
      <p:sp>
        <p:nvSpPr>
          <p:cNvPr id="31" name="Text 29"/>
          <p:cNvSpPr/>
          <p:nvPr/>
        </p:nvSpPr>
        <p:spPr>
          <a:xfrm>
            <a:off x="502920" y="3657600"/>
            <a:ext cx="292608" cy="292608"/>
          </a:xfrm>
          <a:prstGeom prst="rect">
            <a:avLst/>
          </a:prstGeom>
          <a:noFill/>
          <a:ln/>
        </p:spPr>
        <p:txBody>
          <a:bodyPr wrap="square" lIns="0" tIns="0" rIns="0" bIns="0" rtlCol="0" anchor="ctr"/>
          <a:lstStyle/>
          <a:p>
            <a:pPr marL="0" indent="0" algn="ctr">
              <a:buNone/>
            </a:pPr>
            <a:r>
              <a:rPr lang="en-US" sz="900" b="1" dirty="0">
                <a:solidFill>
                  <a:srgbClr val="FFFFFF"/>
                </a:solidFill>
              </a:rPr>
              <a:t>4T</a:t>
            </a:r>
            <a:endParaRPr lang="en-US" sz="900" dirty="0"/>
          </a:p>
        </p:txBody>
      </p:sp>
      <p:sp>
        <p:nvSpPr>
          <p:cNvPr id="32" name="Text 30"/>
          <p:cNvSpPr/>
          <p:nvPr/>
        </p:nvSpPr>
        <p:spPr>
          <a:xfrm>
            <a:off x="877824" y="3584448"/>
            <a:ext cx="5577840" cy="4572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The 4-T Framework: Every risk must have a formal response. Terminate, Treat, Transfer or Tolerate — but decide with intention and document the decision.</a:t>
            </a:r>
            <a:endParaRPr lang="en-US" sz="1000" dirty="0"/>
          </a:p>
        </p:txBody>
      </p:sp>
      <p:sp>
        <p:nvSpPr>
          <p:cNvPr id="33" name="Shape 31"/>
          <p:cNvSpPr/>
          <p:nvPr/>
        </p:nvSpPr>
        <p:spPr>
          <a:xfrm>
            <a:off x="365760" y="4142232"/>
            <a:ext cx="6126480" cy="548640"/>
          </a:xfrm>
          <a:prstGeom prst="rect">
            <a:avLst/>
          </a:prstGeom>
          <a:solidFill>
            <a:srgbClr val="FFFFFF">
              <a:alpha val="8000"/>
            </a:srgbClr>
          </a:solidFill>
          <a:ln w="12700">
            <a:solidFill>
              <a:srgbClr val="1A6B3C"/>
            </a:solidFill>
            <a:prstDash val="solid"/>
          </a:ln>
        </p:spPr>
      </p:sp>
      <p:sp>
        <p:nvSpPr>
          <p:cNvPr id="34" name="Shape 32"/>
          <p:cNvSpPr/>
          <p:nvPr/>
        </p:nvSpPr>
        <p:spPr>
          <a:xfrm>
            <a:off x="365760" y="4142232"/>
            <a:ext cx="64008" cy="548640"/>
          </a:xfrm>
          <a:prstGeom prst="rect">
            <a:avLst/>
          </a:prstGeom>
          <a:solidFill>
            <a:srgbClr val="1A6B3C"/>
          </a:solidFill>
          <a:ln w="12700">
            <a:solidFill>
              <a:srgbClr val="1A6B3C"/>
            </a:solidFill>
            <a:prstDash val="solid"/>
          </a:ln>
        </p:spPr>
      </p:sp>
      <p:sp>
        <p:nvSpPr>
          <p:cNvPr id="35" name="Shape 33"/>
          <p:cNvSpPr/>
          <p:nvPr/>
        </p:nvSpPr>
        <p:spPr>
          <a:xfrm>
            <a:off x="502920" y="4270248"/>
            <a:ext cx="292608" cy="292608"/>
          </a:xfrm>
          <a:prstGeom prst="ellipse">
            <a:avLst/>
          </a:prstGeom>
          <a:solidFill>
            <a:srgbClr val="1A6B3C"/>
          </a:solidFill>
          <a:ln w="12700">
            <a:solidFill>
              <a:srgbClr val="1A6B3C"/>
            </a:solidFill>
            <a:prstDash val="solid"/>
          </a:ln>
        </p:spPr>
      </p:sp>
      <p:sp>
        <p:nvSpPr>
          <p:cNvPr id="36" name="Text 34"/>
          <p:cNvSpPr/>
          <p:nvPr/>
        </p:nvSpPr>
        <p:spPr>
          <a:xfrm>
            <a:off x="502920" y="4270248"/>
            <a:ext cx="292608" cy="292608"/>
          </a:xfrm>
          <a:prstGeom prst="rect">
            <a:avLst/>
          </a:prstGeom>
          <a:noFill/>
          <a:ln/>
        </p:spPr>
        <p:txBody>
          <a:bodyPr wrap="square" lIns="0" tIns="0" rIns="0" bIns="0" rtlCol="0" anchor="ctr"/>
          <a:lstStyle/>
          <a:p>
            <a:pPr marL="0" indent="0" algn="ctr">
              <a:buNone/>
            </a:pPr>
            <a:r>
              <a:rPr lang="en-US" sz="900" b="1" dirty="0">
                <a:solidFill>
                  <a:srgbClr val="FFFFFF"/>
                </a:solidFill>
              </a:rPr>
              <a:t>C</a:t>
            </a:r>
            <a:endParaRPr lang="en-US" sz="900" dirty="0"/>
          </a:p>
        </p:txBody>
      </p:sp>
      <p:sp>
        <p:nvSpPr>
          <p:cNvPr id="37" name="Text 35"/>
          <p:cNvSpPr/>
          <p:nvPr/>
        </p:nvSpPr>
        <p:spPr>
          <a:xfrm>
            <a:off x="877824" y="4197096"/>
            <a:ext cx="5577840" cy="4572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Culture is the ultimate risk control. Nakumatt and Boeing failed because the culture could not hold truth. Build organisations where bad news travels fast.</a:t>
            </a:r>
            <a:endParaRPr lang="en-US" sz="1000" dirty="0"/>
          </a:p>
        </p:txBody>
      </p:sp>
      <p:sp>
        <p:nvSpPr>
          <p:cNvPr id="38" name="Text 36"/>
          <p:cNvSpPr/>
          <p:nvPr/>
        </p:nvSpPr>
        <p:spPr>
          <a:xfrm>
            <a:off x="365760" y="4681728"/>
            <a:ext cx="6217920" cy="182880"/>
          </a:xfrm>
          <a:prstGeom prst="rect">
            <a:avLst/>
          </a:prstGeom>
          <a:noFill/>
          <a:ln/>
        </p:spPr>
        <p:txBody>
          <a:bodyPr wrap="square" lIns="0" tIns="0" rIns="0" bIns="0" rtlCol="0" anchor="ctr"/>
          <a:lstStyle/>
          <a:p>
            <a:pPr marL="0" indent="0" algn="ctr">
              <a:buNone/>
            </a:pPr>
            <a:r>
              <a:rPr lang="en-US" sz="1000" i="1" dirty="0">
                <a:solidFill>
                  <a:srgbClr val="C97D1B"/>
                </a:solidFill>
              </a:rPr>
              <a:t>"Risk management is not a department. It is a leadership discipline."</a:t>
            </a:r>
            <a:endParaRPr lang="en-US" sz="1000" dirty="0"/>
          </a:p>
        </p:txBody>
      </p:sp>
      <p:sp>
        <p:nvSpPr>
          <p:cNvPr id="39" name="Shape 37"/>
          <p:cNvSpPr/>
          <p:nvPr/>
        </p:nvSpPr>
        <p:spPr>
          <a:xfrm>
            <a:off x="0" y="4828032"/>
            <a:ext cx="9144000" cy="315468"/>
          </a:xfrm>
          <a:prstGeom prst="rect">
            <a:avLst/>
          </a:prstGeom>
          <a:solidFill>
            <a:srgbClr val="0D1321"/>
          </a:solidFill>
          <a:ln w="12700">
            <a:solidFill>
              <a:srgbClr val="0D1321"/>
            </a:solidFill>
            <a:prstDash val="solid"/>
          </a:ln>
        </p:spPr>
      </p:sp>
      <p:sp>
        <p:nvSpPr>
          <p:cNvPr id="40" name="Text 38"/>
          <p:cNvSpPr/>
          <p:nvPr/>
        </p:nvSpPr>
        <p:spPr>
          <a:xfrm>
            <a:off x="0" y="4828032"/>
            <a:ext cx="9144000" cy="315468"/>
          </a:xfrm>
          <a:prstGeom prst="rect">
            <a:avLst/>
          </a:prstGeom>
          <a:noFill/>
          <a:ln/>
        </p:spPr>
        <p:txBody>
          <a:bodyPr wrap="square" lIns="0" tIns="0" rIns="0" bIns="0" rtlCol="0" anchor="ctr"/>
          <a:lstStyle/>
          <a:p>
            <a:pPr marL="0" indent="0" algn="ctr">
              <a:buNone/>
            </a:pPr>
            <a:r>
              <a:rPr lang="en-US" sz="850" dirty="0">
                <a:solidFill>
                  <a:srgbClr val="7A8599"/>
                </a:solidFill>
              </a:rPr>
              <a:t>Cecabul Africa  |  Level 2: Organizational Leadership  |  Module 3: Problem-Solving &amp; Risk Management</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1823</Words>
  <Application>Microsoft Office PowerPoint</Application>
  <PresentationFormat>On-screen Show (16:9)</PresentationFormat>
  <Paragraphs>258</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Problem-Solving &amp; Risk Management – Cecabul Africa Level 2</dc:title>
  <dc:subject>PptxGenJS Presentation</dc:subject>
  <dc:creator>Cecabul Africa</dc:creator>
  <cp:lastModifiedBy>Felix Nzuki</cp:lastModifiedBy>
  <cp:revision>2</cp:revision>
  <dcterms:created xsi:type="dcterms:W3CDTF">2026-04-21T12:29:21Z</dcterms:created>
  <dcterms:modified xsi:type="dcterms:W3CDTF">2026-04-23T07:02:32Z</dcterms:modified>
</cp:coreProperties>
</file>